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87" r:id="rId2"/>
    <p:sldId id="279" r:id="rId3"/>
    <p:sldId id="396" r:id="rId4"/>
    <p:sldId id="390" r:id="rId5"/>
    <p:sldId id="287" r:id="rId6"/>
    <p:sldId id="366" r:id="rId7"/>
    <p:sldId id="374" r:id="rId8"/>
    <p:sldId id="349" r:id="rId9"/>
    <p:sldId id="377" r:id="rId10"/>
    <p:sldId id="308" r:id="rId11"/>
    <p:sldId id="309" r:id="rId12"/>
    <p:sldId id="393" r:id="rId13"/>
    <p:sldId id="394" r:id="rId14"/>
    <p:sldId id="397" r:id="rId15"/>
    <p:sldId id="398" r:id="rId16"/>
    <p:sldId id="293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57D"/>
    <a:srgbClr val="B9E2F1"/>
    <a:srgbClr val="B265DD"/>
    <a:srgbClr val="9DE1F1"/>
    <a:srgbClr val="96D3F8"/>
    <a:srgbClr val="626262"/>
    <a:srgbClr val="6E686E"/>
    <a:srgbClr val="96D98B"/>
    <a:srgbClr val="A9E09C"/>
    <a:srgbClr val="A4DE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3" autoAdjust="0"/>
    <p:restoredTop sz="63886" autoAdjust="0"/>
  </p:normalViewPr>
  <p:slideViewPr>
    <p:cSldViewPr>
      <p:cViewPr varScale="1">
        <p:scale>
          <a:sx n="69" d="100"/>
          <a:sy n="69" d="100"/>
        </p:scale>
        <p:origin x="-2100" y="-108"/>
      </p:cViewPr>
      <p:guideLst>
        <p:guide orient="horz" pos="720"/>
        <p:guide orient="horz" pos="408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6" d="100"/>
        <a:sy n="146" d="100"/>
      </p:scale>
      <p:origin x="0" y="1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/>
          <a:lstStyle>
            <a:lvl1pPr algn="r">
              <a:defRPr sz="1100"/>
            </a:lvl1pPr>
          </a:lstStyle>
          <a:p>
            <a:fld id="{19D0C8A6-E6A0-40DC-8039-FBBAA3F48752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5" tIns="48317" rIns="96635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5" tIns="48317" rIns="96635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5" tIns="48317" rIns="96635" bIns="48317" rtlCol="0" anchor="b"/>
          <a:lstStyle>
            <a:lvl1pPr algn="r">
              <a:defRPr sz="1100"/>
            </a:lvl1pPr>
          </a:lstStyle>
          <a:p>
            <a:fld id="{2241E654-9DC2-42DC-A323-481626C921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20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96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49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 overview of our history with our AAA story beginning</a:t>
            </a:r>
            <a:r>
              <a:rPr lang="en-US" baseline="0" dirty="0" smtClean="0"/>
              <a:t> in 2011.</a:t>
            </a:r>
          </a:p>
          <a:p>
            <a:r>
              <a:rPr lang="en-US" baseline="0" dirty="0" smtClean="0"/>
              <a:t>2011 </a:t>
            </a:r>
          </a:p>
          <a:p>
            <a:r>
              <a:rPr lang="en-US" baseline="0" dirty="0" smtClean="0"/>
              <a:t>Florida State Community Planning Act</a:t>
            </a:r>
          </a:p>
          <a:p>
            <a:r>
              <a:rPr lang="en-US" baseline="0" dirty="0" smtClean="0"/>
              <a:t>CITY - New City Administration, Susy arrived at the City, got notice that we won the AAA grant, </a:t>
            </a:r>
          </a:p>
          <a:p>
            <a:r>
              <a:rPr lang="en-US" baseline="0" dirty="0" smtClean="0"/>
              <a:t>CITY - 2012 Reorganization of City departments, creation of Sustainability Office in Public Works</a:t>
            </a:r>
          </a:p>
          <a:p>
            <a:endParaRPr lang="en-US" baseline="0" dirty="0" smtClean="0"/>
          </a:p>
          <a:p>
            <a:r>
              <a:rPr lang="en-US" baseline="0" dirty="0" smtClean="0"/>
              <a:t>2012 [ add </a:t>
            </a:r>
            <a:r>
              <a:rPr lang="en-US" baseline="0" smtClean="0"/>
              <a:t>speaking points]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Century Gothic" panose="020B0502020202020204" pitchFamily="34" charset="0"/>
              </a:rPr>
              <a:t>The Vision and Strategic Plan were adopted in 2013.</a:t>
            </a:r>
          </a:p>
          <a:p>
            <a:pPr defTabSz="948507">
              <a:defRPr/>
            </a:pPr>
            <a:r>
              <a:rPr lang="en-US" dirty="0">
                <a:latin typeface="Century Gothic" panose="020B0502020202020204" pitchFamily="34" charset="0"/>
              </a:rPr>
              <a:t>2013 and 2014 , WE ARE connecting the dots, aligning our vision with daily operation</a:t>
            </a:r>
            <a:r>
              <a:rPr lang="en-US" dirty="0" smtClean="0">
                <a:latin typeface="Century Gothic" panose="020B0502020202020204" pitchFamily="34" charset="0"/>
              </a:rPr>
              <a:t>s</a:t>
            </a:r>
            <a:r>
              <a:rPr lang="en-US" dirty="0">
                <a:latin typeface="Century Gothic" panose="020B0502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as</a:t>
            </a:r>
            <a:r>
              <a:rPr lang="en-US" baseline="0" dirty="0" smtClean="0"/>
              <a:t> seen in our Strategic Plan (Press Play).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Century Gothic" panose="020B0502020202020204" pitchFamily="34" charset="0"/>
              </a:rPr>
              <a:t>In 2013, we started community outreach &amp; dialogue with our Neighbors about Adaptation Action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</a:t>
            </a:r>
            <a:r>
              <a:rPr lang="en-US" baseline="0" dirty="0" smtClean="0"/>
              <a:t>We Are Ready maps we first branded for Climate Adaptation Open House and use at meetings &amp; events [optional to say: also on display here today]</a:t>
            </a:r>
          </a:p>
          <a:p>
            <a:r>
              <a:rPr lang="en-US" baseline="0" dirty="0" err="1" smtClean="0"/>
              <a:t>Innundation</a:t>
            </a:r>
            <a:r>
              <a:rPr lang="en-US" baseline="0" dirty="0" smtClean="0"/>
              <a:t> one foot, two foot</a:t>
            </a:r>
          </a:p>
          <a:p>
            <a:r>
              <a:rPr lang="en-US" baseline="0" dirty="0" err="1" smtClean="0"/>
              <a:t>Priortity</a:t>
            </a:r>
            <a:r>
              <a:rPr lang="en-US" baseline="0" dirty="0" smtClean="0"/>
              <a:t> Planning Areas one foot, </a:t>
            </a:r>
          </a:p>
          <a:p>
            <a:r>
              <a:rPr lang="en-US" baseline="0" dirty="0" err="1" smtClean="0"/>
              <a:t>Priortity</a:t>
            </a:r>
            <a:r>
              <a:rPr lang="en-US" baseline="0" dirty="0" smtClean="0"/>
              <a:t> Planning Areas by Parcel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1E654-9DC2-42DC-A323-481626C921E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5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3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5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88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0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AD58A-019D-4A05-AC3C-89CE5592839B}" type="datetimeFigureOut">
              <a:rPr lang="en-US" smtClean="0"/>
              <a:t>8/27/2014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EFF45-F436-4C5B-9DBC-7E536B199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16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11" Type="http://schemas.openxmlformats.org/officeDocument/2006/relationships/image" Target="../media/image38.png"/><Relationship Id="rId5" Type="http://schemas.openxmlformats.org/officeDocument/2006/relationships/image" Target="../media/image34.jpe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 slide</a:t>
            </a:r>
            <a:r>
              <a:rPr lang="en-US" baseline="0" dirty="0" smtClean="0"/>
              <a:t> </a:t>
            </a:r>
            <a:r>
              <a:rPr lang="en-US" dirty="0"/>
              <a:t>during set-up</a:t>
            </a:r>
            <a:r>
              <a:rPr lang="en-US" baseline="0" dirty="0" smtClean="0"/>
              <a:t>– before launch slide begins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0801" y="0"/>
            <a:ext cx="9170414" cy="6576060"/>
          </a:xfrm>
          <a:prstGeom prst="rect">
            <a:avLst/>
          </a:prstGeom>
          <a:solidFill>
            <a:srgbClr val="6E686E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1600" y="6576060"/>
            <a:ext cx="916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pc="300">
                <a:latin typeface="Corbel" pitchFamily="34" charset="0"/>
                <a:ea typeface="Adobe Fan Heiti Std B" pitchFamily="34" charset="-128"/>
              </a:defRPr>
            </a:lvl1pPr>
          </a:lstStyle>
          <a:p>
            <a:r>
              <a:rPr lang="en-US" sz="1200" b="1" spc="700" dirty="0" smtClean="0">
                <a:latin typeface="Century Gothic" panose="020B0502020202020204" pitchFamily="34" charset="0"/>
              </a:rPr>
              <a:t>CITY OF FORT LAUDERDALE</a:t>
            </a:r>
            <a:endParaRPr lang="en-US" sz="1200" b="1" spc="700" dirty="0">
              <a:solidFill>
                <a:srgbClr val="A9E09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-19415" y="-1772"/>
            <a:ext cx="9189707" cy="8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9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JimmyK\Desktop\DSC_48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5"/>
          <a:stretch/>
        </p:blipFill>
        <p:spPr bwMode="auto">
          <a:xfrm>
            <a:off x="-17001" y="1600200"/>
            <a:ext cx="4765546" cy="23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2" b="12708"/>
          <a:stretch/>
        </p:blipFill>
        <p:spPr bwMode="auto">
          <a:xfrm>
            <a:off x="-10802" y="4030757"/>
            <a:ext cx="5344801" cy="221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drienneE\Desktop\FINAL Hurricane\Open House 012114 - photos to publish\DSC_4864 - Open House 0121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01" y="1600201"/>
            <a:ext cx="4256399" cy="237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rienneE\Desktop\FINAL Hurricane\Open House 012114 - photos to publish\DSC_4866 - Open House 01211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28114" r="30797"/>
          <a:stretch/>
        </p:blipFill>
        <p:spPr bwMode="auto">
          <a:xfrm>
            <a:off x="5410200" y="3973040"/>
            <a:ext cx="3733800" cy="22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1524" y="76200"/>
            <a:ext cx="7772400" cy="1470025"/>
          </a:xfrm>
        </p:spPr>
        <p:txBody>
          <a:bodyPr/>
          <a:lstStyle/>
          <a:p>
            <a:r>
              <a:rPr lang="en-US" dirty="0" smtClean="0"/>
              <a:t>CLIMATE ADAPTATION Open House dialogue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638" y="663772"/>
            <a:ext cx="77724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600" dirty="0" smtClean="0">
                <a:solidFill>
                  <a:srgbClr val="7030A0"/>
                </a:solidFill>
                <a:latin typeface="Corbel"/>
              </a:rPr>
              <a:t>CLIMATE ADAPTATION</a:t>
            </a: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/>
            </a:r>
            <a:br>
              <a:rPr lang="en-US" sz="1800" b="1" spc="600" dirty="0" smtClean="0">
                <a:solidFill>
                  <a:srgbClr val="0D0D0D"/>
                </a:solidFill>
                <a:latin typeface="Corbel"/>
              </a:rPr>
            </a:b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/>
            </a:r>
            <a:br>
              <a:rPr lang="en-US" sz="1800" b="1" spc="600" dirty="0" smtClean="0">
                <a:solidFill>
                  <a:srgbClr val="0D0D0D"/>
                </a:solidFill>
                <a:latin typeface="Corbel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" y="-1771"/>
            <a:ext cx="9144000" cy="196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3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Dialogue with Neighbors at the Climate Adaptation Open House.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0340" y="956683"/>
            <a:ext cx="4123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entury Gothic" panose="020B0502020202020204" pitchFamily="34" charset="0"/>
              </a:rPr>
              <a:t>January </a:t>
            </a:r>
            <a:r>
              <a:rPr lang="en-US" dirty="0">
                <a:latin typeface="Century Gothic" panose="020B0502020202020204" pitchFamily="34" charset="0"/>
              </a:rPr>
              <a:t>21, </a:t>
            </a:r>
            <a:r>
              <a:rPr lang="en-US" dirty="0" smtClean="0">
                <a:latin typeface="Century Gothic" panose="020B0502020202020204" pitchFamily="34" charset="0"/>
              </a:rPr>
              <a:t>2014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26126" y="4030757"/>
            <a:ext cx="5360125" cy="830430"/>
          </a:xfrm>
          <a:prstGeom prst="rect">
            <a:avLst/>
          </a:prstGeom>
          <a:solidFill>
            <a:schemeClr val="bg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spc="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BROADCASTED LIVE ON FLTV</a:t>
            </a:r>
            <a:endParaRPr lang="en-US" spc="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7001" y="4861187"/>
            <a:ext cx="5351000" cy="685800"/>
          </a:xfrm>
          <a:prstGeom prst="rect">
            <a:avLst/>
          </a:prstGeom>
          <a:solidFill>
            <a:schemeClr val="bg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spc="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STREAMED ONLINE</a:t>
            </a:r>
            <a:endParaRPr lang="en-US" spc="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4354" y="5546986"/>
            <a:ext cx="5338353" cy="701413"/>
          </a:xfrm>
          <a:prstGeom prst="rect">
            <a:avLst/>
          </a:prstGeom>
          <a:solidFill>
            <a:schemeClr val="bg1">
              <a:lumMod val="85000"/>
              <a:lumOff val="1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spc="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INCORPORATED SOCIAL MEDIA: TWITTER &amp; FACEBOOK</a:t>
            </a:r>
            <a:endParaRPr lang="en-US" spc="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211" y="248797"/>
            <a:ext cx="363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CLIMATE ADAPTATION OPEN HOUSE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9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5570"/>
          <a:stretch/>
        </p:blipFill>
        <p:spPr bwMode="auto">
          <a:xfrm>
            <a:off x="1843993" y="2042244"/>
            <a:ext cx="2840995" cy="389096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0399" y="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CLIMATE ADAPTATION AAA Pilot with our Partners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2248300"/>
            <a:ext cx="3388161" cy="390512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2" r="46440" b="21157"/>
          <a:stretch/>
        </p:blipFill>
        <p:spPr>
          <a:xfrm>
            <a:off x="110556" y="5021435"/>
            <a:ext cx="1606675" cy="665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22491" r="5015" b="13326"/>
          <a:stretch/>
        </p:blipFill>
        <p:spPr>
          <a:xfrm>
            <a:off x="431186" y="2042244"/>
            <a:ext cx="965413" cy="907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1" b="17334"/>
          <a:stretch/>
        </p:blipFill>
        <p:spPr>
          <a:xfrm>
            <a:off x="69477" y="3130408"/>
            <a:ext cx="1466886" cy="6683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28638" y="663772"/>
            <a:ext cx="77724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600" dirty="0" smtClean="0">
                <a:solidFill>
                  <a:srgbClr val="7030A0"/>
                </a:solidFill>
                <a:latin typeface="Corbel"/>
              </a:rPr>
              <a:t>CLIMATE ADAPTATION</a:t>
            </a: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/>
            </a:r>
            <a:br>
              <a:rPr lang="en-US" sz="1800" b="1" spc="600" dirty="0" smtClean="0">
                <a:solidFill>
                  <a:srgbClr val="0D0D0D"/>
                </a:solidFill>
                <a:latin typeface="Corbel"/>
              </a:rPr>
            </a:b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/>
            </a:r>
            <a:br>
              <a:rPr lang="en-US" sz="1800" b="1" spc="600" dirty="0" smtClean="0">
                <a:solidFill>
                  <a:srgbClr val="0D0D0D"/>
                </a:solidFill>
                <a:latin typeface="Corbel"/>
              </a:rPr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" y="-1771"/>
            <a:ext cx="9144000" cy="1962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We are first to write Adaptation Action Areas into our Comprehensive Plan.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10211" y="272551"/>
            <a:ext cx="363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Review and Approval Process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2343856"/>
            <a:ext cx="3255001" cy="39107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8" t="15013" b="9678"/>
          <a:stretch/>
        </p:blipFill>
        <p:spPr>
          <a:xfrm>
            <a:off x="338811" y="3906622"/>
            <a:ext cx="1114161" cy="103143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2452521"/>
            <a:ext cx="3352801" cy="393963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78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AAAs Strategic Initiative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1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CONNECTING THE DOTS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933510"/>
            <a:ext cx="8305800" cy="1123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City of Fort Lauderdale Comprehensive Plan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Proposed AAA Goal, Objective and Policies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US" sz="2400" b="1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28600" y="2209800"/>
            <a:ext cx="8906540" cy="40386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3.1.1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Identify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public investments and infrastructure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3.1.2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Adaptation Strategies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3.1.3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Adaptation Action Areas (AAA)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3.1.4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AAA adaptation strategy options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3.1.5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Considerations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for AAA designation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3.1.6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Basis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for the designation of AAAs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3.1.7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City Commission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mechanisms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for designating AAAs</a:t>
            </a: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3.1.8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Funding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Sources</a:t>
            </a:r>
          </a:p>
          <a:p>
            <a:pPr algn="l">
              <a:spcAft>
                <a:spcPts val="600"/>
              </a:spcAft>
            </a:pP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l">
              <a:spcAft>
                <a:spcPts val="600"/>
              </a:spcAft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6477000"/>
            <a:ext cx="91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We are first to write Adaptation Action Areas into our Comprehensive Plan.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8881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AAA Policies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6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940" y="2133600"/>
            <a:ext cx="7772400" cy="1470025"/>
          </a:xfrm>
        </p:spPr>
        <p:txBody>
          <a:bodyPr/>
          <a:lstStyle/>
          <a:p>
            <a:r>
              <a:rPr lang="en-US" dirty="0" smtClean="0"/>
              <a:t>AAAs Strategic Initiative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1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CONNECTING THE DOTS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6477000"/>
            <a:ext cx="913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We are first to write Adaptation Action Areas into our Comprehensive Plan.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228600" y="1752600"/>
            <a:ext cx="8716040" cy="441960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indent="-182880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3.1.9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  –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Integration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of AAAs into existing city processes and plans 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28800" indent="-182880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3.1.10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Alignment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with national, state, and regional 		            adaptation strategy documents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28800" indent="-182880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3.1.11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Participate in other appropriate agencies’ proposed 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application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requests for funding adaptation implementation projects</a:t>
            </a:r>
          </a:p>
          <a:p>
            <a:pPr marL="1828800" indent="-182880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3.1.12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Collaborate and coordinate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28800" indent="-1828800" algn="l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3.1.13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Allow for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flexible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adjustments</a:t>
            </a:r>
            <a:endParaRPr lang="en-US" sz="2000" b="1" dirty="0" smtClean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1828800" indent="-1828800" algn="l" defTabSz="860425">
              <a:spcBef>
                <a:spcPts val="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Policy 3.1.14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– Foster effective collaborations and coordination to identify risks, vulnerabilities and opportunities associated with coastal hazards and sea level rise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933510"/>
            <a:ext cx="8305800" cy="819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City of Fort Lauderdale Comprehensive Plan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Proposed AAA Goal, Objective and Policies</a:t>
            </a:r>
            <a:b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838200" y="48881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AAA Policies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2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881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N</a:t>
            </a:r>
            <a:r>
              <a:rPr lang="en-US" sz="3200" b="1" dirty="0" smtClean="0">
                <a:latin typeface="Century Gothic" panose="020B0502020202020204" pitchFamily="34" charset="0"/>
              </a:rPr>
              <a:t>ext Steps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896" y="1341845"/>
            <a:ext cx="544320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12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Final City Commission approval – Oct-Nov</a:t>
            </a:r>
          </a:p>
          <a:p>
            <a:pPr marL="571500" indent="-571500">
              <a:spcAft>
                <a:spcPts val="12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Stay </a:t>
            </a: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tuned for </a:t>
            </a:r>
          </a:p>
          <a:p>
            <a:pPr marL="1028700" lvl="1" indent="-571500">
              <a:spcAft>
                <a:spcPts val="12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AAA Designation</a:t>
            </a:r>
          </a:p>
          <a:p>
            <a:pPr marL="1028700" lvl="1" indent="-571500">
              <a:spcAft>
                <a:spcPts val="12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Prioritized Funding</a:t>
            </a:r>
          </a:p>
        </p:txBody>
      </p:sp>
      <p:pic>
        <p:nvPicPr>
          <p:cNvPr id="29" name="Picture 2" descr="\\shannonv\PioPhotos\CRA annual report\Beach CRA\Beauty Shots\wave las ola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0"/>
            <a:ext cx="2961963" cy="44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3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13275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Conclusion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547" y="1322795"/>
            <a:ext cx="4017251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Talk and listen to ALL audiences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Build staff capacity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Integrate early and often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Leverage different projects with common goals</a:t>
            </a:r>
          </a:p>
        </p:txBody>
      </p:sp>
      <p:pic>
        <p:nvPicPr>
          <p:cNvPr id="28" name="Picture 1027" descr="C:\Documents and Settings\AdrienneE\Desktop\Susy requests\CRA aeri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738" y="1905000"/>
            <a:ext cx="4434092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9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[placeholder] rotation ending slides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 HOLDER </a:t>
            </a:r>
          </a:p>
          <a:p>
            <a:r>
              <a:rPr lang="en-US" dirty="0" smtClean="0"/>
              <a:t>END SLIDE</a:t>
            </a:r>
          </a:p>
          <a:p>
            <a:r>
              <a:rPr lang="en-US" dirty="0" smtClean="0"/>
              <a:t>Insert full SUSTAINABILITY LAB IMAGE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409194"/>
            <a:ext cx="7772400" cy="880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>[placeholder] </a:t>
            </a:r>
            <a:r>
              <a:rPr lang="en-US" sz="3600" b="1" spc="600" dirty="0" smtClean="0">
                <a:solidFill>
                  <a:srgbClr val="7030A0"/>
                </a:solidFill>
                <a:latin typeface="Corbel"/>
              </a:rPr>
              <a:t>rotation ending slides </a:t>
            </a: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>here</a:t>
            </a:r>
            <a:endParaRPr lang="en-US" dirty="0"/>
          </a:p>
        </p:txBody>
      </p:sp>
      <p:pic>
        <p:nvPicPr>
          <p:cNvPr id="5" name="Picture 2" descr="\\Shannonv\piophotos\Beauty Shots\Finger Is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98266"/>
            <a:ext cx="9158288" cy="6321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860" y="916632"/>
            <a:ext cx="9165599" cy="461665"/>
          </a:xfrm>
          <a:prstGeom prst="rect">
            <a:avLst/>
          </a:prstGeom>
          <a:solidFill>
            <a:srgbClr val="96D3F8">
              <a:alpha val="2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pc="300">
                <a:latin typeface="Corbel" pitchFamily="34" charset="0"/>
                <a:ea typeface="Adobe Fan Heiti Std B" pitchFamily="34" charset="-128"/>
              </a:defRPr>
            </a:lvl1pPr>
          </a:lstStyle>
          <a:p>
            <a:r>
              <a:rPr lang="en-US" sz="2400" b="1" spc="700" dirty="0" smtClean="0">
                <a:latin typeface="Century Gothic" panose="020B0502020202020204" pitchFamily="34" charset="0"/>
              </a:rPr>
              <a:t>Thank you.</a:t>
            </a:r>
            <a:endParaRPr lang="en-US" sz="2400" b="1" spc="700" dirty="0">
              <a:solidFill>
                <a:srgbClr val="A9E09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9416" y="-32566"/>
            <a:ext cx="918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anose="020B0502020202020204" pitchFamily="34" charset="0"/>
              </a:rPr>
              <a:t>          ADAPTATION ACTION AREAS</a:t>
            </a:r>
            <a:endParaRPr lang="en-US" sz="2400" b="1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-19415" y="-1772"/>
            <a:ext cx="9189707" cy="8399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72303" y="1479322"/>
            <a:ext cx="6781800" cy="70788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SUSANNE M. TORRIENTE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storriente@fortlauderdale.gov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2303" y="2421361"/>
            <a:ext cx="6781800" cy="70788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ADRIENNE EHLE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aehle@fortlauderdale.gov</a:t>
            </a:r>
          </a:p>
        </p:txBody>
      </p:sp>
    </p:spTree>
    <p:extLst>
      <p:ext uri="{BB962C8B-B14F-4D97-AF65-F5344CB8AC3E}">
        <p14:creationId xmlns:p14="http://schemas.microsoft.com/office/powerpoint/2010/main" val="36548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Launch Welcome slide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-19415" y="-1772"/>
            <a:ext cx="9189707" cy="8399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4267200"/>
            <a:ext cx="6781800" cy="707886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SUSANNE M. TORRIENTE, ASSISTANT CITY MANAGER</a:t>
            </a:r>
          </a:p>
          <a:p>
            <a:pPr algn="ctr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CITY OF FORT LAUDERDALE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00800"/>
            <a:ext cx="9135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AUGUST 28, 2014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799" y="2976890"/>
            <a:ext cx="7620001" cy="954107"/>
          </a:xfrm>
          <a:prstGeom prst="rect">
            <a:avLst/>
          </a:prstGeom>
          <a:solidFill>
            <a:schemeClr val="bg2">
              <a:lumMod val="75000"/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ADAPTATION ACTION AREA </a:t>
            </a:r>
            <a:r>
              <a:rPr lang="en-US" sz="2800" b="1" dirty="0" smtClean="0">
                <a:latin typeface="Century Gothic" panose="020B0502020202020204" pitchFamily="34" charset="0"/>
              </a:rPr>
              <a:t>PLANNING</a:t>
            </a:r>
          </a:p>
          <a:p>
            <a:pPr algn="ctr"/>
            <a:r>
              <a:rPr lang="en-US" sz="2800" b="1" dirty="0" smtClean="0">
                <a:latin typeface="Century Gothic" panose="020B0502020202020204" pitchFamily="34" charset="0"/>
              </a:rPr>
              <a:t>The Fort Lauderdale Journey</a:t>
            </a:r>
            <a:endParaRPr lang="en-US" sz="2800" b="1" dirty="0" smtClean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907620"/>
            <a:ext cx="7620000" cy="523220"/>
          </a:xfrm>
          <a:prstGeom prst="rect">
            <a:avLst/>
          </a:prstGeom>
          <a:solidFill>
            <a:schemeClr val="tx1"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RCAP IMPLEMENTATION WORKSHOP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81600"/>
            <a:ext cx="6172200" cy="923330"/>
          </a:xfrm>
          <a:prstGeom prst="rect">
            <a:avLst/>
          </a:prstGeom>
          <a:solidFill>
            <a:schemeClr val="bg2">
              <a:lumMod val="7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ADRIENNE EHLE, ENVIRONMENTAL ANALYST</a:t>
            </a:r>
          </a:p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PUBLIC WORKS - SUSTAINABILITY DIVISION</a:t>
            </a:r>
          </a:p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CITY OF FORT LAUDERDALE</a:t>
            </a:r>
          </a:p>
        </p:txBody>
      </p:sp>
    </p:spTree>
    <p:extLst>
      <p:ext uri="{BB962C8B-B14F-4D97-AF65-F5344CB8AC3E}">
        <p14:creationId xmlns:p14="http://schemas.microsoft.com/office/powerpoint/2010/main" val="402614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8881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The Fort Lauderdale Journey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399" y="862369"/>
            <a:ext cx="544320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Timeline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Integrating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Connecting the Dots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Grant Timeline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Outreach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Draft Language</a:t>
            </a:r>
          </a:p>
          <a:p>
            <a:pPr marL="571500" indent="-571500">
              <a:spcAft>
                <a:spcPts val="600"/>
              </a:spcAft>
              <a:buBlip>
                <a:blip r:embed="rId5"/>
              </a:buBlip>
            </a:pPr>
            <a:r>
              <a:rPr lang="en-US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Next Steps</a:t>
            </a:r>
            <a:endParaRPr lang="en-US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Picture 1027" descr="C:\Documents and Settings\AdrienneE\Desktop\Susy requests\CRA aeri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52" y="510546"/>
            <a:ext cx="26670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\\shannonv\PioPhotos\CRA annual report\Beach CRA\Beauty Shots\wave las ola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440" y="2778701"/>
            <a:ext cx="2333625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029" descr="Aerial view of Fort Lauderd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4674080" cy="184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66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-32964" y="-3464"/>
            <a:ext cx="9176963" cy="953040"/>
          </a:xfrm>
        </p:spPr>
        <p:txBody>
          <a:bodyPr>
            <a:normAutofit/>
          </a:bodyPr>
          <a:lstStyle/>
          <a:p>
            <a:r>
              <a:rPr lang="en-US" sz="800" baseline="0" dirty="0" smtClean="0"/>
              <a:t>QUICK Timeline Re-Cap:</a:t>
            </a:r>
            <a:r>
              <a:rPr lang="en-US" sz="800" dirty="0" smtClean="0"/>
              <a:t> Arrival new City Management,</a:t>
            </a:r>
            <a:r>
              <a:rPr lang="en-US" sz="800" baseline="0" dirty="0" smtClean="0"/>
              <a:t> awarded the AAA grant, </a:t>
            </a:r>
            <a:r>
              <a:rPr lang="en-US" sz="800" dirty="0" smtClean="0"/>
              <a:t>Org changes, signed</a:t>
            </a:r>
            <a:r>
              <a:rPr lang="en-US" sz="800" baseline="0" dirty="0" smtClean="0"/>
              <a:t> AAA ILA</a:t>
            </a:r>
            <a:endParaRPr lang="en-US" sz="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04860" y="83403"/>
            <a:ext cx="3039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latin typeface="Century Gothic" panose="020B0502020202020204" pitchFamily="34" charset="0"/>
              </a:rPr>
              <a:t>COLLABORATION WITH OUR PARTNERS</a:t>
            </a:r>
            <a:endParaRPr lang="en-US" sz="2200" dirty="0">
              <a:latin typeface="Century Gothic" panose="020B0502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190" y="941065"/>
            <a:ext cx="2209801" cy="922911"/>
            <a:chOff x="10190" y="941065"/>
            <a:chExt cx="2209801" cy="922911"/>
          </a:xfrm>
        </p:grpSpPr>
        <p:sp>
          <p:nvSpPr>
            <p:cNvPr id="5" name="Teardrop 4"/>
            <p:cNvSpPr/>
            <p:nvPr/>
          </p:nvSpPr>
          <p:spPr>
            <a:xfrm>
              <a:off x="624362" y="949576"/>
              <a:ext cx="914400" cy="914400"/>
            </a:xfrm>
            <a:prstGeom prst="teardrop">
              <a:avLst/>
            </a:prstGeom>
            <a:solidFill>
              <a:srgbClr val="B9E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10190" y="941065"/>
              <a:ext cx="2209801" cy="7921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2011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45711" y="914400"/>
            <a:ext cx="2141222" cy="914400"/>
            <a:chOff x="2145711" y="914400"/>
            <a:chExt cx="2141222" cy="914400"/>
          </a:xfrm>
        </p:grpSpPr>
        <p:sp>
          <p:nvSpPr>
            <p:cNvPr id="37" name="Teardrop 36"/>
            <p:cNvSpPr/>
            <p:nvPr/>
          </p:nvSpPr>
          <p:spPr>
            <a:xfrm>
              <a:off x="2727067" y="914400"/>
              <a:ext cx="914400" cy="914400"/>
            </a:xfrm>
            <a:prstGeom prst="teardrop">
              <a:avLst/>
            </a:prstGeom>
            <a:solidFill>
              <a:srgbClr val="B9E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itle 3"/>
            <p:cNvSpPr txBox="1">
              <a:spLocks/>
            </p:cNvSpPr>
            <p:nvPr/>
          </p:nvSpPr>
          <p:spPr>
            <a:xfrm>
              <a:off x="2145711" y="970646"/>
              <a:ext cx="2141222" cy="7921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2012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839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9740" y="0"/>
            <a:ext cx="5876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 panose="020B0502020202020204" pitchFamily="34" charset="0"/>
              </a:rPr>
              <a:t>A snapshot of our City’s story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42246" y="1942319"/>
            <a:ext cx="2197105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Vision Plan and Strategic Plan Adopted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313313" y="3014786"/>
            <a:ext cx="2500413" cy="1190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AAA </a:t>
            </a:r>
            <a:r>
              <a:rPr lang="en-US" sz="1800" dirty="0" err="1" smtClean="0">
                <a:solidFill>
                  <a:srgbClr val="6E257D"/>
                </a:solidFill>
                <a:latin typeface="Century Gothic" panose="020B0502020202020204" pitchFamily="34" charset="0"/>
              </a:rPr>
              <a:t>Interlocal</a:t>
            </a:r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 Agreement signed &amp; executed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01120" y="918077"/>
            <a:ext cx="2209801" cy="914400"/>
            <a:chOff x="6901120" y="918077"/>
            <a:chExt cx="2209801" cy="914400"/>
          </a:xfrm>
        </p:grpSpPr>
        <p:sp>
          <p:nvSpPr>
            <p:cNvPr id="39" name="Teardrop 38"/>
            <p:cNvSpPr/>
            <p:nvPr/>
          </p:nvSpPr>
          <p:spPr>
            <a:xfrm>
              <a:off x="7569205" y="918077"/>
              <a:ext cx="914400" cy="914400"/>
            </a:xfrm>
            <a:prstGeom prst="teardrop">
              <a:avLst/>
            </a:prstGeom>
            <a:solidFill>
              <a:srgbClr val="B9E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6901120" y="979196"/>
              <a:ext cx="2209801" cy="7921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2014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0748" y="879946"/>
            <a:ext cx="2209801" cy="922911"/>
            <a:chOff x="4570748" y="879946"/>
            <a:chExt cx="2209801" cy="922911"/>
          </a:xfrm>
        </p:grpSpPr>
        <p:sp>
          <p:nvSpPr>
            <p:cNvPr id="38" name="Teardrop 37"/>
            <p:cNvSpPr/>
            <p:nvPr/>
          </p:nvSpPr>
          <p:spPr>
            <a:xfrm>
              <a:off x="5223873" y="879946"/>
              <a:ext cx="914400" cy="914400"/>
            </a:xfrm>
            <a:prstGeom prst="teardrop">
              <a:avLst/>
            </a:prstGeom>
            <a:solidFill>
              <a:srgbClr val="B9E2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4570748" y="1010695"/>
              <a:ext cx="2209801" cy="7921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40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2013</a:t>
              </a:r>
              <a:endParaRPr lang="en-US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1" name="Content Placeholder 2"/>
          <p:cNvSpPr txBox="1">
            <a:spLocks/>
          </p:cNvSpPr>
          <p:nvPr/>
        </p:nvSpPr>
        <p:spPr>
          <a:xfrm>
            <a:off x="4542246" y="4172074"/>
            <a:ext cx="1995712" cy="51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Began AAA Outreach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6643587" y="1942319"/>
            <a:ext cx="2500413" cy="51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AAA Climate Adaptation Open House outreach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6643587" y="3095365"/>
            <a:ext cx="2500413" cy="51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We Are Ready Climate Resiliency Booth outreach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6644590" y="4353693"/>
            <a:ext cx="2500413" cy="51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AAA Reviews and Approvals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634726" y="5215444"/>
            <a:ext cx="2500413" cy="51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Proposed Comprehensive Plan AAA Goal Objective and Policies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79280" y="5080631"/>
            <a:ext cx="2168480" cy="514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Outreach to City of Fort Lauderdale Civic Associations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ardrop 46"/>
          <p:cNvSpPr/>
          <p:nvPr/>
        </p:nvSpPr>
        <p:spPr>
          <a:xfrm>
            <a:off x="5389963" y="2818632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ardrop 47"/>
          <p:cNvSpPr/>
          <p:nvPr/>
        </p:nvSpPr>
        <p:spPr>
          <a:xfrm>
            <a:off x="5380796" y="3913363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ardrop 48"/>
          <p:cNvSpPr/>
          <p:nvPr/>
        </p:nvSpPr>
        <p:spPr>
          <a:xfrm>
            <a:off x="5364394" y="4794113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ardrop 49"/>
          <p:cNvSpPr/>
          <p:nvPr/>
        </p:nvSpPr>
        <p:spPr>
          <a:xfrm>
            <a:off x="7743654" y="2875001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ardrop 50"/>
          <p:cNvSpPr/>
          <p:nvPr/>
        </p:nvSpPr>
        <p:spPr>
          <a:xfrm>
            <a:off x="7722537" y="4062424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ardrop 51"/>
          <p:cNvSpPr/>
          <p:nvPr/>
        </p:nvSpPr>
        <p:spPr>
          <a:xfrm>
            <a:off x="7726128" y="5015927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0190" y="6472139"/>
            <a:ext cx="9121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 City of Fort Lauderdale’s Timeline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190" y="1948004"/>
            <a:ext cx="1894810" cy="1018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Florida State Community Planning Act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18385" y="4343400"/>
            <a:ext cx="1847185" cy="91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AAA grant awarded to City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-29299" y="3276600"/>
            <a:ext cx="1837660" cy="8956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Start of new City administration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0" y="5584265"/>
            <a:ext cx="2113656" cy="6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Began Citywide </a:t>
            </a:r>
          </a:p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Re-organization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739393" y="2895600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ardrop 35"/>
          <p:cNvSpPr/>
          <p:nvPr/>
        </p:nvSpPr>
        <p:spPr>
          <a:xfrm>
            <a:off x="715206" y="4056882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ardrop 53"/>
          <p:cNvSpPr/>
          <p:nvPr/>
        </p:nvSpPr>
        <p:spPr>
          <a:xfrm>
            <a:off x="721039" y="5333616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007244" y="2898042"/>
            <a:ext cx="2442423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Creation </a:t>
            </a:r>
            <a:r>
              <a:rPr lang="en-US" sz="1800" dirty="0">
                <a:solidFill>
                  <a:srgbClr val="6E257D"/>
                </a:solidFill>
                <a:latin typeface="Century Gothic" panose="020B0502020202020204" pitchFamily="34" charset="0"/>
              </a:rPr>
              <a:t>of </a:t>
            </a:r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Sustainability Office housed in  </a:t>
            </a:r>
            <a:r>
              <a:rPr lang="en-US" sz="1800" dirty="0">
                <a:solidFill>
                  <a:srgbClr val="6E257D"/>
                </a:solidFill>
                <a:latin typeface="Century Gothic" panose="020B0502020202020204" pitchFamily="34" charset="0"/>
              </a:rPr>
              <a:t>Public Works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970411" y="4354337"/>
            <a:ext cx="2500413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Began Neighborhood Surveys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075760" y="5584265"/>
            <a:ext cx="2500413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Began Visioning Initiative Phase II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ardrop 33"/>
          <p:cNvSpPr/>
          <p:nvPr/>
        </p:nvSpPr>
        <p:spPr>
          <a:xfrm>
            <a:off x="3077406" y="2675373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ardrop 34"/>
          <p:cNvSpPr/>
          <p:nvPr/>
        </p:nvSpPr>
        <p:spPr>
          <a:xfrm>
            <a:off x="3090411" y="4142991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ardrop 45"/>
          <p:cNvSpPr/>
          <p:nvPr/>
        </p:nvSpPr>
        <p:spPr>
          <a:xfrm>
            <a:off x="3090411" y="5297747"/>
            <a:ext cx="300277" cy="286518"/>
          </a:xfrm>
          <a:prstGeom prst="teardrop">
            <a:avLst/>
          </a:prstGeom>
          <a:solidFill>
            <a:srgbClr val="B9E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2098745" y="1828800"/>
            <a:ext cx="2320855" cy="66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2012 Regional Climate Action Plan Adopted</a:t>
            </a:r>
            <a:endParaRPr lang="en-US" sz="1800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72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1" grpId="0"/>
      <p:bldP spid="42" grpId="0"/>
      <p:bldP spid="43" grpId="0"/>
      <p:bldP spid="44" grpId="0"/>
      <p:bldP spid="45" grpId="0"/>
      <p:bldP spid="33" grpId="0"/>
      <p:bldP spid="13" grpId="0"/>
      <p:bldP spid="15" grpId="0"/>
      <p:bldP spid="20" grpId="0"/>
      <p:bldP spid="21" grpId="0"/>
      <p:bldP spid="22" grpId="0"/>
      <p:bldP spid="27" grpId="0"/>
      <p:bldP spid="40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Connecting the dots : Our Vision</a:t>
            </a:r>
            <a:r>
              <a:rPr lang="en-US" baseline="0" dirty="0" smtClean="0"/>
              <a:t> &amp; Strategic Plans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0" y="4538147"/>
            <a:ext cx="3276600" cy="171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" r="929"/>
          <a:stretch/>
        </p:blipFill>
        <p:spPr bwMode="auto">
          <a:xfrm>
            <a:off x="5791200" y="1599951"/>
            <a:ext cx="3388741" cy="274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2667000" cy="3268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" t="6065" b="4763"/>
          <a:stretch/>
        </p:blipFill>
        <p:spPr>
          <a:xfrm>
            <a:off x="2962941" y="2616679"/>
            <a:ext cx="2675860" cy="321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65"/>
            <a:ext cx="9144000" cy="1962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1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CONNECTING THE DOTS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16" y="6472534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65DD"/>
                </a:solidFill>
                <a:latin typeface="Century Gothic" panose="020B0502020202020204" pitchFamily="34" charset="0"/>
              </a:rPr>
              <a:t>2011</a:t>
            </a:r>
            <a:endParaRPr lang="en-US" sz="2400" dirty="0">
              <a:solidFill>
                <a:srgbClr val="B265DD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6381750"/>
            <a:ext cx="144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2013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6450596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B265DD"/>
                </a:solidFill>
                <a:latin typeface="Century Gothic" panose="020B0502020202020204" pitchFamily="34" charset="0"/>
              </a:rPr>
              <a:t>2012</a:t>
            </a:r>
            <a:endParaRPr lang="en-US" sz="2400" dirty="0">
              <a:solidFill>
                <a:srgbClr val="B265DD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91375" y="6391275"/>
            <a:ext cx="144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entury Gothic" panose="020B0502020202020204" pitchFamily="34" charset="0"/>
              </a:rPr>
              <a:t>2014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58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AAAs Strategic Initiative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3" r="1257"/>
          <a:stretch/>
        </p:blipFill>
        <p:spPr bwMode="auto">
          <a:xfrm>
            <a:off x="3597" y="388451"/>
            <a:ext cx="9140404" cy="136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1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CONNECTING THE DOTS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0" y="1828800"/>
            <a:ext cx="8064819" cy="4114800"/>
          </a:xfrm>
          <a:prstGeom prst="rect">
            <a:avLst/>
          </a:prstGeom>
          <a:noFill/>
          <a:ln>
            <a:noFill/>
          </a:ln>
          <a:effectLst>
            <a:outerShdw blurRad="127000" dist="165100" dir="276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0689" y="0"/>
            <a:ext cx="9140403" cy="83997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164" y="838200"/>
            <a:ext cx="3331636" cy="609599"/>
            <a:chOff x="2857500" y="1142999"/>
            <a:chExt cx="3339513" cy="6858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1142999"/>
              <a:ext cx="681197" cy="6858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538697" y="1255066"/>
              <a:ext cx="2658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entury Gothic" pitchFamily="34" charset="0"/>
                </a:rPr>
                <a:t>INFRASTRUCTURE</a:t>
              </a:r>
              <a:endParaRPr lang="en-US" sz="2400" b="1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-8859" y="64578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Adaptation Action Areas are a Strategic Initiative in Press Play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3444" y="4648200"/>
            <a:ext cx="526156" cy="45720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38200" y="48881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City Strategic Plan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441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Timeline Neighbor Outreach, Review &amp; Approval Process</a:t>
            </a:r>
            <a:endParaRPr lang="en-US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-8860" y="2743200"/>
            <a:ext cx="9144000" cy="332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1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CONNECTING THE DOTS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3597" y="-1772"/>
            <a:ext cx="9140403" cy="53517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597" y="533400"/>
            <a:ext cx="6898482" cy="461665"/>
            <a:chOff x="-9807" y="859106"/>
            <a:chExt cx="6898482" cy="461665"/>
          </a:xfrm>
        </p:grpSpPr>
        <p:sp>
          <p:nvSpPr>
            <p:cNvPr id="23" name="TextBox 22"/>
            <p:cNvSpPr txBox="1"/>
            <p:nvPr/>
          </p:nvSpPr>
          <p:spPr>
            <a:xfrm>
              <a:off x="-9807" y="859106"/>
              <a:ext cx="1640589" cy="461665"/>
            </a:xfrm>
            <a:prstGeom prst="rect">
              <a:avLst/>
            </a:prstGeom>
            <a:solidFill>
              <a:srgbClr val="B9E2F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Oct 2013</a:t>
              </a:r>
              <a:endParaRPr lang="en-US" sz="2400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64497" y="907300"/>
              <a:ext cx="5224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Council of Fort Lauderdale Civic Associations</a:t>
              </a:r>
              <a:endParaRPr lang="en-US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76399" y="-76200"/>
            <a:ext cx="388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Neighbor Outreach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97" y="1059253"/>
            <a:ext cx="5647387" cy="461665"/>
            <a:chOff x="-15231" y="1512934"/>
            <a:chExt cx="5647387" cy="461665"/>
          </a:xfrm>
        </p:grpSpPr>
        <p:sp>
          <p:nvSpPr>
            <p:cNvPr id="35" name="TextBox 34"/>
            <p:cNvSpPr txBox="1"/>
            <p:nvPr/>
          </p:nvSpPr>
          <p:spPr>
            <a:xfrm>
              <a:off x="-15231" y="1512934"/>
              <a:ext cx="1646013" cy="461665"/>
            </a:xfrm>
            <a:prstGeom prst="rect">
              <a:avLst/>
            </a:prstGeom>
            <a:solidFill>
              <a:srgbClr val="B9E2F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Jan 2014</a:t>
              </a:r>
              <a:endParaRPr lang="en-US" sz="2400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653088" y="1566200"/>
              <a:ext cx="3979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Climate Adaptation Open House</a:t>
              </a:r>
              <a:endParaRPr lang="en-US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-5925" y="4627554"/>
            <a:ext cx="1623278" cy="461665"/>
          </a:xfrm>
          <a:prstGeom prst="rect">
            <a:avLst/>
          </a:prstGeom>
          <a:solidFill>
            <a:srgbClr val="B9E2F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May 2014</a:t>
            </a:r>
            <a:endParaRPr lang="en-US" sz="2400" b="1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4496" y="4675193"/>
            <a:ext cx="3364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Planning and Zoning Board</a:t>
            </a:r>
            <a:endParaRPr lang="en-US" b="1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16141" y="4538961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YES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6451" y="4304389"/>
            <a:ext cx="26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Unanimously voted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0729" y="4518439"/>
            <a:ext cx="2562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Recommendation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to City Commission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6581" y="4196666"/>
            <a:ext cx="979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sym typeface="Wingdings 2"/>
              </a:rPr>
              <a:t></a:t>
            </a:r>
            <a:endParaRPr lang="en-US" sz="8000" dirty="0">
              <a:solidFill>
                <a:srgbClr val="7030A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16280" y="3696234"/>
            <a:ext cx="9209234" cy="461665"/>
            <a:chOff x="-16280" y="3576935"/>
            <a:chExt cx="920923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-16280" y="3576935"/>
              <a:ext cx="1633632" cy="461665"/>
            </a:xfrm>
            <a:prstGeom prst="rect">
              <a:avLst/>
            </a:prstGeom>
            <a:solidFill>
              <a:srgbClr val="B9E2F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Apr 2014</a:t>
              </a:r>
              <a:endParaRPr lang="en-US" sz="2400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97235" y="3593068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Development Review Committee</a:t>
              </a:r>
              <a:endParaRPr lang="en-US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716454" y="3593068"/>
              <a:ext cx="2476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No public comment</a:t>
              </a:r>
              <a:endParaRPr lang="en-US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97" y="1621340"/>
            <a:ext cx="6823784" cy="461665"/>
            <a:chOff x="-10970" y="2086851"/>
            <a:chExt cx="6823784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1676740" y="2133017"/>
              <a:ext cx="5136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Sustainability Advisory Board</a:t>
              </a:r>
              <a:endParaRPr lang="en-US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10970" y="2086851"/>
              <a:ext cx="1641752" cy="461665"/>
            </a:xfrm>
            <a:prstGeom prst="rect">
              <a:avLst/>
            </a:prstGeom>
            <a:solidFill>
              <a:srgbClr val="B9E2F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Apr 2014</a:t>
              </a:r>
              <a:endParaRPr lang="en-US" sz="2400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Down Arrow 3"/>
          <p:cNvSpPr/>
          <p:nvPr/>
        </p:nvSpPr>
        <p:spPr>
          <a:xfrm>
            <a:off x="2780080" y="5156655"/>
            <a:ext cx="511913" cy="533400"/>
          </a:xfrm>
          <a:prstGeom prst="downArrow">
            <a:avLst/>
          </a:prstGeom>
          <a:noFill/>
          <a:ln>
            <a:solidFill>
              <a:srgbClr val="9DE1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E1F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2780079" y="4156347"/>
            <a:ext cx="511913" cy="533400"/>
          </a:xfrm>
          <a:prstGeom prst="downArrow">
            <a:avLst/>
          </a:prstGeom>
          <a:noFill/>
          <a:ln>
            <a:solidFill>
              <a:srgbClr val="9DE1F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DE1F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8860" y="2171671"/>
            <a:ext cx="6507138" cy="461665"/>
            <a:chOff x="-30847" y="2685728"/>
            <a:chExt cx="6507138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-30847" y="2685728"/>
              <a:ext cx="1680776" cy="461665"/>
            </a:xfrm>
            <a:prstGeom prst="rect">
              <a:avLst/>
            </a:prstGeom>
            <a:solidFill>
              <a:srgbClr val="B9E2F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June 2014</a:t>
              </a:r>
              <a:endParaRPr lang="en-US" sz="2400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84773" y="2731894"/>
              <a:ext cx="4791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Hurricane Expo Climate Resiliency booth</a:t>
              </a:r>
              <a:endParaRPr lang="en-US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16280" y="2714565"/>
            <a:ext cx="9261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entury Gothic" panose="020B0502020202020204" pitchFamily="34" charset="0"/>
              </a:rPr>
              <a:t>Review and Approval Process</a:t>
            </a:r>
            <a:endParaRPr lang="en-US" sz="2000" b="1" dirty="0"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9347" y="5710990"/>
            <a:ext cx="290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City Commission</a:t>
            </a:r>
            <a:endParaRPr lang="en-US" b="1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05601" y="573173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Transmittal to State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8420" y="5596979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YES</a:t>
            </a:r>
            <a:r>
              <a:rPr lang="en-US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78730" y="5362407"/>
            <a:ext cx="267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Unanimously voted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08860" y="5254684"/>
            <a:ext cx="9797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sym typeface="Wingdings 2"/>
              </a:rPr>
              <a:t></a:t>
            </a:r>
            <a:endParaRPr lang="en-US" sz="8000" dirty="0">
              <a:solidFill>
                <a:srgbClr val="7030A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-5925" y="3104197"/>
            <a:ext cx="5568525" cy="461665"/>
            <a:chOff x="-15231" y="1512934"/>
            <a:chExt cx="5746900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-15231" y="1512934"/>
              <a:ext cx="1646013" cy="461665"/>
            </a:xfrm>
            <a:prstGeom prst="rect">
              <a:avLst/>
            </a:prstGeom>
            <a:solidFill>
              <a:srgbClr val="B9E2F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Jan 2014</a:t>
              </a:r>
              <a:endParaRPr lang="en-US" sz="2400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752601" y="1576678"/>
              <a:ext cx="3979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6E257D"/>
                  </a:solidFill>
                  <a:latin typeface="Century Gothic" panose="020B0502020202020204" pitchFamily="34" charset="0"/>
                </a:rPr>
                <a:t>Drafting of Policy Language</a:t>
              </a:r>
              <a:endParaRPr lang="en-US" b="1" dirty="0">
                <a:solidFill>
                  <a:srgbClr val="6E257D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0" y="5547073"/>
            <a:ext cx="1680776" cy="461665"/>
          </a:xfrm>
          <a:prstGeom prst="rect">
            <a:avLst/>
          </a:prstGeom>
          <a:solidFill>
            <a:srgbClr val="B9E2F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6E257D"/>
                </a:solidFill>
                <a:latin typeface="Century Gothic" panose="020B0502020202020204" pitchFamily="34" charset="0"/>
              </a:rPr>
              <a:t>June 2014</a:t>
            </a:r>
            <a:endParaRPr lang="en-US" sz="2400" b="1" dirty="0">
              <a:solidFill>
                <a:srgbClr val="6E257D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Picture 7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7" y="927014"/>
            <a:ext cx="1256635" cy="1271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1524" y="76200"/>
            <a:ext cx="7772400" cy="1470025"/>
          </a:xfrm>
        </p:spPr>
        <p:txBody>
          <a:bodyPr/>
          <a:lstStyle/>
          <a:p>
            <a:r>
              <a:rPr lang="en-US" dirty="0" smtClean="0"/>
              <a:t>AAA Community outreach &amp; dialogue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638" y="663772"/>
            <a:ext cx="77724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600" dirty="0" smtClean="0">
                <a:solidFill>
                  <a:srgbClr val="7030A0"/>
                </a:solidFill>
                <a:latin typeface="Corbel"/>
              </a:rPr>
              <a:t>CLIMATE ADAPTATION</a:t>
            </a: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/>
            </a:r>
            <a:br>
              <a:rPr lang="en-US" sz="1800" b="1" spc="600" dirty="0" smtClean="0">
                <a:solidFill>
                  <a:srgbClr val="0D0D0D"/>
                </a:solidFill>
                <a:latin typeface="Corbel"/>
              </a:rPr>
            </a:br>
            <a:r>
              <a:rPr lang="en-US" sz="1800" b="1" spc="600" dirty="0" smtClean="0">
                <a:solidFill>
                  <a:srgbClr val="0D0D0D"/>
                </a:solidFill>
                <a:latin typeface="Corbel"/>
              </a:rPr>
              <a:t/>
            </a:r>
            <a:br>
              <a:rPr lang="en-US" sz="1800" b="1" spc="600" dirty="0" smtClean="0">
                <a:solidFill>
                  <a:srgbClr val="0D0D0D"/>
                </a:solidFill>
                <a:latin typeface="Corbel"/>
              </a:rPr>
            </a:br>
            <a:endParaRPr lang="en-US" dirty="0"/>
          </a:p>
        </p:txBody>
      </p:sp>
      <p:pic>
        <p:nvPicPr>
          <p:cNvPr id="1028" name="Picture 4" descr="K:\AAA\AAA - Presentation2013 062713 to BAPA\BAPA 062713 photos\100_4102 - AAA BAPA 0627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2"/>
          <a:stretch/>
        </p:blipFill>
        <p:spPr bwMode="auto">
          <a:xfrm>
            <a:off x="-19415" y="0"/>
            <a:ext cx="4820015" cy="363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AAA\AAA - Presentation2013 062713 to BAPA\BAPA 062713 photos\100_4101 - AAA BAPA 0627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489"/>
            <a:ext cx="4369692" cy="347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AAA\CoFLCA 100813 photos\100_4450 -CoFLCA 1008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9"/>
          <a:stretch/>
        </p:blipFill>
        <p:spPr bwMode="auto">
          <a:xfrm>
            <a:off x="-19416" y="3714898"/>
            <a:ext cx="6254151" cy="235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79152" cy="655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77000"/>
            <a:ext cx="913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In 2013, we started community outreach &amp; dialogue with our Neighbors.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027" name="Picture 3" descr="K:\AAA\CoFLCA 100813 photos\100_4457 -CoFLCA 1008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2" b="2754"/>
          <a:stretch/>
        </p:blipFill>
        <p:spPr bwMode="auto">
          <a:xfrm>
            <a:off x="6477000" y="4016070"/>
            <a:ext cx="2514600" cy="17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-1" y="3063212"/>
            <a:ext cx="9149751" cy="646331"/>
          </a:xfrm>
          <a:prstGeom prst="rect">
            <a:avLst/>
          </a:prstGeom>
          <a:solidFill>
            <a:schemeClr val="bg1">
              <a:lumMod val="85000"/>
              <a:lumOff val="15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Broward  County Sustainability Stewards </a:t>
            </a:r>
          </a:p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Broward American Planning Associations Workshop </a:t>
            </a:r>
            <a:r>
              <a:rPr lang="en-US" dirty="0" smtClean="0">
                <a:latin typeface="Century Gothic" panose="020B0502020202020204" pitchFamily="34" charset="0"/>
                <a:sym typeface="Wingdings 2"/>
              </a:rPr>
              <a:t> </a:t>
            </a:r>
            <a:r>
              <a:rPr lang="en-US" dirty="0" smtClean="0">
                <a:latin typeface="Century Gothic" panose="020B0502020202020204" pitchFamily="34" charset="0"/>
              </a:rPr>
              <a:t>June 2013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5803873"/>
            <a:ext cx="9144000" cy="369332"/>
          </a:xfrm>
          <a:prstGeom prst="rect">
            <a:avLst/>
          </a:prstGeom>
          <a:solidFill>
            <a:schemeClr val="bg1">
              <a:lumMod val="75000"/>
              <a:lumOff val="2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City of Fort Lauderdale Civic Associations </a:t>
            </a:r>
            <a:r>
              <a:rPr lang="en-US" dirty="0" smtClean="0">
                <a:latin typeface="Century Gothic" panose="020B0502020202020204" pitchFamily="34" charset="0"/>
                <a:sym typeface="Wingdings 2"/>
              </a:rPr>
              <a:t> October 2013</a:t>
            </a:r>
            <a:r>
              <a:rPr lang="en-US" dirty="0" smtClean="0">
                <a:latin typeface="Century Gothic" panose="020B0502020202020204" pitchFamily="34" charset="0"/>
              </a:rPr>
              <a:t> 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4"/>
          <a:stretch/>
        </p:blipFill>
        <p:spPr>
          <a:xfrm>
            <a:off x="-19415" y="-1772"/>
            <a:ext cx="9189707" cy="8399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-43451"/>
            <a:ext cx="5853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Adaptation Action Areas | Outreach</a:t>
            </a: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0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AAA flyer and We</a:t>
            </a:r>
            <a:r>
              <a:rPr lang="en-US" baseline="0" dirty="0" smtClean="0"/>
              <a:t> Are Ready maps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60" y="6248400"/>
            <a:ext cx="9144000" cy="655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1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Century Gothic" panose="020B0502020202020204" pitchFamily="34" charset="0"/>
              </a:rPr>
              <a:t>CONNECTING THE DOTS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1" y="-1771"/>
            <a:ext cx="9144000" cy="19629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6477000"/>
            <a:ext cx="913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entury Gothic" panose="020B0502020202020204" pitchFamily="34" charset="0"/>
              </a:rPr>
              <a:t>Broward County assisted with maps, on display at outreach events.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4" y="2054182"/>
            <a:ext cx="2766309" cy="3579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603" y="853937"/>
            <a:ext cx="2725398" cy="40880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70" y="1600200"/>
            <a:ext cx="2821461" cy="42321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19211"/>
            <a:ext cx="2686126" cy="4029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20" y="2114549"/>
            <a:ext cx="2743200" cy="4114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7295</TotalTime>
  <Words>851</Words>
  <Application>Microsoft Office PowerPoint</Application>
  <PresentationFormat>On-screen Show (4:3)</PresentationFormat>
  <Paragraphs>187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Background slide during set-up– before launch slide begins</vt:lpstr>
      <vt:lpstr>Launch Welcome slide</vt:lpstr>
      <vt:lpstr>PowerPoint Presentation</vt:lpstr>
      <vt:lpstr>QUICK Timeline Re-Cap: Arrival new City Management, awarded the AAA grant, Org changes, signed AAA ILA</vt:lpstr>
      <vt:lpstr>Connecting the dots : Our Vision &amp; Strategic Plans</vt:lpstr>
      <vt:lpstr>AAAs Strategic Initiative</vt:lpstr>
      <vt:lpstr>Timeline Neighbor Outreach, Review &amp; Approval Process</vt:lpstr>
      <vt:lpstr>AAA Community outreach &amp; dialogue</vt:lpstr>
      <vt:lpstr>AAA flyer and We Are Ready maps</vt:lpstr>
      <vt:lpstr>CLIMATE ADAPTATION Open House dialogue</vt:lpstr>
      <vt:lpstr>CLIMATE ADAPTATION AAA Pilot with our Partners </vt:lpstr>
      <vt:lpstr>AAAs Strategic Initiative</vt:lpstr>
      <vt:lpstr>AAAs Strategic Initiative</vt:lpstr>
      <vt:lpstr>PowerPoint Presentation</vt:lpstr>
      <vt:lpstr>PowerPoint Presentation</vt:lpstr>
      <vt:lpstr>[placeholder] rotation ending slides here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Florentina Hutt</dc:creator>
  <cp:lastModifiedBy>Nancy Gassman</cp:lastModifiedBy>
  <cp:revision>367</cp:revision>
  <cp:lastPrinted>2014-08-27T20:06:05Z</cp:lastPrinted>
  <dcterms:created xsi:type="dcterms:W3CDTF">2014-03-26T12:58:39Z</dcterms:created>
  <dcterms:modified xsi:type="dcterms:W3CDTF">2014-08-27T20:08:58Z</dcterms:modified>
</cp:coreProperties>
</file>