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56" r:id="rId2"/>
    <p:sldId id="258" r:id="rId3"/>
    <p:sldId id="271" r:id="rId4"/>
    <p:sldId id="262" r:id="rId5"/>
    <p:sldId id="263" r:id="rId6"/>
    <p:sldId id="266" r:id="rId7"/>
    <p:sldId id="272" r:id="rId8"/>
    <p:sldId id="267" r:id="rId9"/>
    <p:sldId id="268" r:id="rId10"/>
    <p:sldId id="257" r:id="rId11"/>
    <p:sldId id="261" r:id="rId12"/>
    <p:sldId id="270" r:id="rId13"/>
    <p:sldId id="265" r:id="rId14"/>
    <p:sldId id="269" r:id="rId15"/>
    <p:sldId id="2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10" autoAdjust="0"/>
  </p:normalViewPr>
  <p:slideViewPr>
    <p:cSldViewPr snapToGrid="0">
      <p:cViewPr varScale="1">
        <p:scale>
          <a:sx n="63" d="100"/>
          <a:sy n="63" d="100"/>
        </p:scale>
        <p:origin x="17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3FB9C-2429-43E3-8D89-9416FC769897}" type="doc">
      <dgm:prSet loTypeId="urn:microsoft.com/office/officeart/2005/8/layout/chart3" loCatId="cycle" qsTypeId="urn:microsoft.com/office/officeart/2005/8/quickstyle/simple1" qsCatId="simple" csTypeId="urn:microsoft.com/office/officeart/2005/8/colors/accent1_2" csCatId="accent1" phldr="0"/>
      <dgm:spPr/>
    </dgm:pt>
    <dgm:pt modelId="{8FFE7A26-86E2-42D7-A9B3-7E166A45D739}" type="pres">
      <dgm:prSet presAssocID="{EFC3FB9C-2429-43E3-8D89-9416FC769897}" presName="compositeShape" presStyleCnt="0">
        <dgm:presLayoutVars>
          <dgm:chMax val="7"/>
          <dgm:dir/>
          <dgm:resizeHandles val="exact"/>
        </dgm:presLayoutVars>
      </dgm:prSet>
      <dgm:spPr/>
    </dgm:pt>
  </dgm:ptLst>
  <dgm:cxnLst>
    <dgm:cxn modelId="{97FFF865-8792-4C78-A579-F4DEC47713E2}" type="presOf" srcId="{EFC3FB9C-2429-43E3-8D89-9416FC769897}" destId="{8FFE7A26-86E2-42D7-A9B3-7E166A45D739}" srcOrd="0"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CD9A4B-C891-41B9-A5C0-28E96AAAB14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F2AA250E-0D32-48CC-9B6C-57F092D7F360}">
      <dgm:prSet phldrT="[Text]"/>
      <dgm:spPr/>
      <dgm:t>
        <a:bodyPr/>
        <a:lstStyle/>
        <a:p>
          <a:r>
            <a:rPr lang="en-US" dirty="0" smtClean="0"/>
            <a:t>Successful Approach includes</a:t>
          </a:r>
          <a:endParaRPr lang="en-US" dirty="0"/>
        </a:p>
      </dgm:t>
    </dgm:pt>
    <dgm:pt modelId="{3911C314-9BF5-42BC-8C6A-D3B2E94526E5}" type="parTrans" cxnId="{385EA735-BC24-48D3-AAF2-34C2A4724FE7}">
      <dgm:prSet/>
      <dgm:spPr/>
      <dgm:t>
        <a:bodyPr/>
        <a:lstStyle/>
        <a:p>
          <a:endParaRPr lang="en-US"/>
        </a:p>
      </dgm:t>
    </dgm:pt>
    <dgm:pt modelId="{A58B21D0-EC38-4A5E-AD49-2933F1D8669E}" type="sibTrans" cxnId="{385EA735-BC24-48D3-AAF2-34C2A4724FE7}">
      <dgm:prSet/>
      <dgm:spPr/>
      <dgm:t>
        <a:bodyPr/>
        <a:lstStyle/>
        <a:p>
          <a:endParaRPr lang="en-US"/>
        </a:p>
      </dgm:t>
    </dgm:pt>
    <dgm:pt modelId="{3E8BACB5-F328-46C8-AC8E-03C751C28008}">
      <dgm:prSet phldrT="[Text]"/>
      <dgm:spPr/>
      <dgm:t>
        <a:bodyPr/>
        <a:lstStyle/>
        <a:p>
          <a:r>
            <a:rPr lang="en-US" b="1" dirty="0" smtClean="0"/>
            <a:t>Partnerships and Support</a:t>
          </a:r>
          <a:r>
            <a:rPr lang="en-US" dirty="0" smtClean="0"/>
            <a:t> </a:t>
          </a:r>
          <a:endParaRPr lang="en-US" dirty="0"/>
        </a:p>
      </dgm:t>
    </dgm:pt>
    <dgm:pt modelId="{37050BDB-9B02-41BA-9A43-BF228E658FD1}" type="parTrans" cxnId="{5FD33F84-EBC1-4BC3-9491-DC9DBC4C532C}">
      <dgm:prSet/>
      <dgm:spPr/>
      <dgm:t>
        <a:bodyPr/>
        <a:lstStyle/>
        <a:p>
          <a:endParaRPr lang="en-US"/>
        </a:p>
      </dgm:t>
    </dgm:pt>
    <dgm:pt modelId="{EDE490C7-DF2E-4EA2-AE02-4794BC909C85}" type="sibTrans" cxnId="{5FD33F84-EBC1-4BC3-9491-DC9DBC4C532C}">
      <dgm:prSet/>
      <dgm:spPr/>
      <dgm:t>
        <a:bodyPr/>
        <a:lstStyle/>
        <a:p>
          <a:endParaRPr lang="en-US"/>
        </a:p>
      </dgm:t>
    </dgm:pt>
    <dgm:pt modelId="{B0D484EF-AAA1-4114-87C4-3008A5375AF9}">
      <dgm:prSet phldrT="[Text]"/>
      <dgm:spPr/>
      <dgm:t>
        <a:bodyPr/>
        <a:lstStyle/>
        <a:p>
          <a:r>
            <a:rPr lang="en-US" b="1" smtClean="0"/>
            <a:t>Integration</a:t>
          </a:r>
          <a:endParaRPr lang="en-US" dirty="0"/>
        </a:p>
      </dgm:t>
    </dgm:pt>
    <dgm:pt modelId="{2064B1BC-37B7-46CB-80D2-9EA1DA0B9791}" type="parTrans" cxnId="{50A39B21-5D84-467F-835F-DD884480EB40}">
      <dgm:prSet/>
      <dgm:spPr/>
      <dgm:t>
        <a:bodyPr/>
        <a:lstStyle/>
        <a:p>
          <a:endParaRPr lang="en-US"/>
        </a:p>
      </dgm:t>
    </dgm:pt>
    <dgm:pt modelId="{1775D11B-90F9-4209-B22E-1CE6E536A7CB}" type="sibTrans" cxnId="{50A39B21-5D84-467F-835F-DD884480EB40}">
      <dgm:prSet/>
      <dgm:spPr/>
      <dgm:t>
        <a:bodyPr/>
        <a:lstStyle/>
        <a:p>
          <a:endParaRPr lang="en-US"/>
        </a:p>
      </dgm:t>
    </dgm:pt>
    <dgm:pt modelId="{242C3BD7-7DD2-4B75-A5C8-BA24CFEEA101}">
      <dgm:prSet phldrT="[Text]"/>
      <dgm:spPr/>
      <dgm:t>
        <a:bodyPr/>
        <a:lstStyle/>
        <a:p>
          <a:r>
            <a:rPr lang="en-US" b="1" dirty="0" smtClean="0"/>
            <a:t>Capacity Building</a:t>
          </a:r>
          <a:r>
            <a:rPr lang="en-US" dirty="0" smtClean="0"/>
            <a:t> </a:t>
          </a:r>
          <a:endParaRPr lang="en-US" dirty="0"/>
        </a:p>
      </dgm:t>
    </dgm:pt>
    <dgm:pt modelId="{F6BE3398-9DCB-4A6B-948D-FA4A4A343434}" type="parTrans" cxnId="{F2AF7ADC-99A5-4F17-9BBA-06AC7221DC3F}">
      <dgm:prSet/>
      <dgm:spPr/>
      <dgm:t>
        <a:bodyPr/>
        <a:lstStyle/>
        <a:p>
          <a:endParaRPr lang="en-US"/>
        </a:p>
      </dgm:t>
    </dgm:pt>
    <dgm:pt modelId="{19DE083D-45D4-443E-B035-95B4D66FB68B}" type="sibTrans" cxnId="{F2AF7ADC-99A5-4F17-9BBA-06AC7221DC3F}">
      <dgm:prSet/>
      <dgm:spPr/>
      <dgm:t>
        <a:bodyPr/>
        <a:lstStyle/>
        <a:p>
          <a:endParaRPr lang="en-US"/>
        </a:p>
      </dgm:t>
    </dgm:pt>
    <dgm:pt modelId="{0F79B09C-2D41-47FA-89FC-917CCD58EC66}">
      <dgm:prSet phldrT="[Text]"/>
      <dgm:spPr/>
      <dgm:t>
        <a:bodyPr/>
        <a:lstStyle/>
        <a:p>
          <a:r>
            <a:rPr lang="en-US" b="1" dirty="0" smtClean="0"/>
            <a:t>Community Engagement</a:t>
          </a:r>
          <a:r>
            <a:rPr lang="en-US" dirty="0" smtClean="0"/>
            <a:t> </a:t>
          </a:r>
          <a:endParaRPr lang="en-US" dirty="0"/>
        </a:p>
      </dgm:t>
    </dgm:pt>
    <dgm:pt modelId="{77335390-FABD-4C17-85D9-95F5A4B1C582}" type="parTrans" cxnId="{C3ECCC10-2510-411A-80FA-B2C8281080D5}">
      <dgm:prSet/>
      <dgm:spPr/>
      <dgm:t>
        <a:bodyPr/>
        <a:lstStyle/>
        <a:p>
          <a:endParaRPr lang="en-US"/>
        </a:p>
      </dgm:t>
    </dgm:pt>
    <dgm:pt modelId="{17A530F6-2ED0-41E1-9CBD-430F57D84328}" type="sibTrans" cxnId="{C3ECCC10-2510-411A-80FA-B2C8281080D5}">
      <dgm:prSet/>
      <dgm:spPr/>
      <dgm:t>
        <a:bodyPr/>
        <a:lstStyle/>
        <a:p>
          <a:endParaRPr lang="en-US"/>
        </a:p>
      </dgm:t>
    </dgm:pt>
    <dgm:pt modelId="{9706660B-C32A-48BB-95CF-4108343FC768}" type="pres">
      <dgm:prSet presAssocID="{B8CD9A4B-C891-41B9-A5C0-28E96AAAB142}" presName="composite" presStyleCnt="0">
        <dgm:presLayoutVars>
          <dgm:chMax val="1"/>
          <dgm:dir/>
          <dgm:resizeHandles val="exact"/>
        </dgm:presLayoutVars>
      </dgm:prSet>
      <dgm:spPr/>
      <dgm:t>
        <a:bodyPr/>
        <a:lstStyle/>
        <a:p>
          <a:endParaRPr lang="en-US"/>
        </a:p>
      </dgm:t>
    </dgm:pt>
    <dgm:pt modelId="{84B30D0F-45D2-472B-BF0F-852D20BB3C5F}" type="pres">
      <dgm:prSet presAssocID="{B8CD9A4B-C891-41B9-A5C0-28E96AAAB142}" presName="radial" presStyleCnt="0">
        <dgm:presLayoutVars>
          <dgm:animLvl val="ctr"/>
        </dgm:presLayoutVars>
      </dgm:prSet>
      <dgm:spPr/>
    </dgm:pt>
    <dgm:pt modelId="{C9A42918-3A80-45A8-A12E-AE43EF50C9E3}" type="pres">
      <dgm:prSet presAssocID="{F2AA250E-0D32-48CC-9B6C-57F092D7F360}" presName="centerShape" presStyleLbl="vennNode1" presStyleIdx="0" presStyleCnt="5"/>
      <dgm:spPr/>
      <dgm:t>
        <a:bodyPr/>
        <a:lstStyle/>
        <a:p>
          <a:endParaRPr lang="en-US"/>
        </a:p>
      </dgm:t>
    </dgm:pt>
    <dgm:pt modelId="{F7D7F0E5-C256-409E-8A00-9D6FA9E6C163}" type="pres">
      <dgm:prSet presAssocID="{3E8BACB5-F328-46C8-AC8E-03C751C28008}" presName="node" presStyleLbl="vennNode1" presStyleIdx="1" presStyleCnt="5" custScaleX="222893">
        <dgm:presLayoutVars>
          <dgm:bulletEnabled val="1"/>
        </dgm:presLayoutVars>
      </dgm:prSet>
      <dgm:spPr/>
      <dgm:t>
        <a:bodyPr/>
        <a:lstStyle/>
        <a:p>
          <a:endParaRPr lang="en-US"/>
        </a:p>
      </dgm:t>
    </dgm:pt>
    <dgm:pt modelId="{B630B681-2738-41EC-BB2A-93D1525EA981}" type="pres">
      <dgm:prSet presAssocID="{B0D484EF-AAA1-4114-87C4-3008A5375AF9}" presName="node" presStyleLbl="vennNode1" presStyleIdx="2" presStyleCnt="5" custScaleX="186697" custRadScaleRad="129200" custRadScaleInc="1666">
        <dgm:presLayoutVars>
          <dgm:bulletEnabled val="1"/>
        </dgm:presLayoutVars>
      </dgm:prSet>
      <dgm:spPr/>
      <dgm:t>
        <a:bodyPr/>
        <a:lstStyle/>
        <a:p>
          <a:endParaRPr lang="en-US"/>
        </a:p>
      </dgm:t>
    </dgm:pt>
    <dgm:pt modelId="{FE4BFDCE-8BA0-4873-8B14-2917533E9D54}" type="pres">
      <dgm:prSet presAssocID="{242C3BD7-7DD2-4B75-A5C8-BA24CFEEA101}" presName="node" presStyleLbl="vennNode1" presStyleIdx="3" presStyleCnt="5" custScaleX="229018">
        <dgm:presLayoutVars>
          <dgm:bulletEnabled val="1"/>
        </dgm:presLayoutVars>
      </dgm:prSet>
      <dgm:spPr/>
      <dgm:t>
        <a:bodyPr/>
        <a:lstStyle/>
        <a:p>
          <a:endParaRPr lang="en-US"/>
        </a:p>
      </dgm:t>
    </dgm:pt>
    <dgm:pt modelId="{EAD0B39D-A6C9-4A32-8EEF-AF11942DEB30}" type="pres">
      <dgm:prSet presAssocID="{0F79B09C-2D41-47FA-89FC-917CCD58EC66}" presName="node" presStyleLbl="vennNode1" presStyleIdx="4" presStyleCnt="5" custScaleX="191102" custRadScaleRad="132749" custRadScaleInc="-1214">
        <dgm:presLayoutVars>
          <dgm:bulletEnabled val="1"/>
        </dgm:presLayoutVars>
      </dgm:prSet>
      <dgm:spPr/>
      <dgm:t>
        <a:bodyPr/>
        <a:lstStyle/>
        <a:p>
          <a:endParaRPr lang="en-US"/>
        </a:p>
      </dgm:t>
    </dgm:pt>
  </dgm:ptLst>
  <dgm:cxnLst>
    <dgm:cxn modelId="{5FD33F84-EBC1-4BC3-9491-DC9DBC4C532C}" srcId="{F2AA250E-0D32-48CC-9B6C-57F092D7F360}" destId="{3E8BACB5-F328-46C8-AC8E-03C751C28008}" srcOrd="0" destOrd="0" parTransId="{37050BDB-9B02-41BA-9A43-BF228E658FD1}" sibTransId="{EDE490C7-DF2E-4EA2-AE02-4794BC909C85}"/>
    <dgm:cxn modelId="{1CF3984E-B7DC-499F-9042-335A742A03C9}" type="presOf" srcId="{B0D484EF-AAA1-4114-87C4-3008A5375AF9}" destId="{B630B681-2738-41EC-BB2A-93D1525EA981}" srcOrd="0" destOrd="0" presId="urn:microsoft.com/office/officeart/2005/8/layout/radial3"/>
    <dgm:cxn modelId="{DCCF2772-86BC-403D-BB4B-4CD7E67BD64C}" type="presOf" srcId="{3E8BACB5-F328-46C8-AC8E-03C751C28008}" destId="{F7D7F0E5-C256-409E-8A00-9D6FA9E6C163}" srcOrd="0" destOrd="0" presId="urn:microsoft.com/office/officeart/2005/8/layout/radial3"/>
    <dgm:cxn modelId="{AE22EA3F-F4AD-46E6-B5D6-A67975473030}" type="presOf" srcId="{0F79B09C-2D41-47FA-89FC-917CCD58EC66}" destId="{EAD0B39D-A6C9-4A32-8EEF-AF11942DEB30}" srcOrd="0" destOrd="0" presId="urn:microsoft.com/office/officeart/2005/8/layout/radial3"/>
    <dgm:cxn modelId="{C3ECCC10-2510-411A-80FA-B2C8281080D5}" srcId="{F2AA250E-0D32-48CC-9B6C-57F092D7F360}" destId="{0F79B09C-2D41-47FA-89FC-917CCD58EC66}" srcOrd="3" destOrd="0" parTransId="{77335390-FABD-4C17-85D9-95F5A4B1C582}" sibTransId="{17A530F6-2ED0-41E1-9CBD-430F57D84328}"/>
    <dgm:cxn modelId="{E1154C01-1713-4EB4-AD7D-204BDCDE322E}" type="presOf" srcId="{F2AA250E-0D32-48CC-9B6C-57F092D7F360}" destId="{C9A42918-3A80-45A8-A12E-AE43EF50C9E3}" srcOrd="0" destOrd="0" presId="urn:microsoft.com/office/officeart/2005/8/layout/radial3"/>
    <dgm:cxn modelId="{F2AF7ADC-99A5-4F17-9BBA-06AC7221DC3F}" srcId="{F2AA250E-0D32-48CC-9B6C-57F092D7F360}" destId="{242C3BD7-7DD2-4B75-A5C8-BA24CFEEA101}" srcOrd="2" destOrd="0" parTransId="{F6BE3398-9DCB-4A6B-948D-FA4A4A343434}" sibTransId="{19DE083D-45D4-443E-B035-95B4D66FB68B}"/>
    <dgm:cxn modelId="{50D5F80D-AB62-4C3C-A543-90223B50FCAF}" type="presOf" srcId="{B8CD9A4B-C891-41B9-A5C0-28E96AAAB142}" destId="{9706660B-C32A-48BB-95CF-4108343FC768}" srcOrd="0" destOrd="0" presId="urn:microsoft.com/office/officeart/2005/8/layout/radial3"/>
    <dgm:cxn modelId="{385EA735-BC24-48D3-AAF2-34C2A4724FE7}" srcId="{B8CD9A4B-C891-41B9-A5C0-28E96AAAB142}" destId="{F2AA250E-0D32-48CC-9B6C-57F092D7F360}" srcOrd="0" destOrd="0" parTransId="{3911C314-9BF5-42BC-8C6A-D3B2E94526E5}" sibTransId="{A58B21D0-EC38-4A5E-AD49-2933F1D8669E}"/>
    <dgm:cxn modelId="{50A39B21-5D84-467F-835F-DD884480EB40}" srcId="{F2AA250E-0D32-48CC-9B6C-57F092D7F360}" destId="{B0D484EF-AAA1-4114-87C4-3008A5375AF9}" srcOrd="1" destOrd="0" parTransId="{2064B1BC-37B7-46CB-80D2-9EA1DA0B9791}" sibTransId="{1775D11B-90F9-4209-B22E-1CE6E536A7CB}"/>
    <dgm:cxn modelId="{475026BD-FB13-40B3-9A29-2FD903554CC2}" type="presOf" srcId="{242C3BD7-7DD2-4B75-A5C8-BA24CFEEA101}" destId="{FE4BFDCE-8BA0-4873-8B14-2917533E9D54}" srcOrd="0" destOrd="0" presId="urn:microsoft.com/office/officeart/2005/8/layout/radial3"/>
    <dgm:cxn modelId="{D9C3A489-D167-4E8F-B2D1-F436984FFD90}" type="presParOf" srcId="{9706660B-C32A-48BB-95CF-4108343FC768}" destId="{84B30D0F-45D2-472B-BF0F-852D20BB3C5F}" srcOrd="0" destOrd="0" presId="urn:microsoft.com/office/officeart/2005/8/layout/radial3"/>
    <dgm:cxn modelId="{64D6521C-8FA9-4859-AFF9-42C9432C1E6C}" type="presParOf" srcId="{84B30D0F-45D2-472B-BF0F-852D20BB3C5F}" destId="{C9A42918-3A80-45A8-A12E-AE43EF50C9E3}" srcOrd="0" destOrd="0" presId="urn:microsoft.com/office/officeart/2005/8/layout/radial3"/>
    <dgm:cxn modelId="{CE0C4595-5970-4911-98D8-3265C9CD58E3}" type="presParOf" srcId="{84B30D0F-45D2-472B-BF0F-852D20BB3C5F}" destId="{F7D7F0E5-C256-409E-8A00-9D6FA9E6C163}" srcOrd="1" destOrd="0" presId="urn:microsoft.com/office/officeart/2005/8/layout/radial3"/>
    <dgm:cxn modelId="{15ADD719-3679-4876-94A5-02CE6B1403DA}" type="presParOf" srcId="{84B30D0F-45D2-472B-BF0F-852D20BB3C5F}" destId="{B630B681-2738-41EC-BB2A-93D1525EA981}" srcOrd="2" destOrd="0" presId="urn:microsoft.com/office/officeart/2005/8/layout/radial3"/>
    <dgm:cxn modelId="{1FC93F15-8E15-4A1C-BF12-6D7412B6A08B}" type="presParOf" srcId="{84B30D0F-45D2-472B-BF0F-852D20BB3C5F}" destId="{FE4BFDCE-8BA0-4873-8B14-2917533E9D54}" srcOrd="3" destOrd="0" presId="urn:microsoft.com/office/officeart/2005/8/layout/radial3"/>
    <dgm:cxn modelId="{3D6A0C72-489C-40B5-B037-918893C3C9D1}" type="presParOf" srcId="{84B30D0F-45D2-472B-BF0F-852D20BB3C5F}" destId="{EAD0B39D-A6C9-4A32-8EEF-AF11942DEB30}" srcOrd="4"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421D50-4E46-4AE0-BF11-44914ED2E985}"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n-US"/>
        </a:p>
      </dgm:t>
    </dgm:pt>
    <dgm:pt modelId="{DFD89A33-A1E1-4BC4-A139-9B91927A8D73}">
      <dgm:prSet phldrT="[Text]"/>
      <dgm:spPr/>
      <dgm:t>
        <a:bodyPr/>
        <a:lstStyle/>
        <a:p>
          <a:r>
            <a:rPr lang="en-US" b="1" dirty="0" smtClean="0"/>
            <a:t>Identify Goals for Your Community</a:t>
          </a:r>
          <a:endParaRPr lang="en-US" dirty="0"/>
        </a:p>
      </dgm:t>
    </dgm:pt>
    <dgm:pt modelId="{11A52A27-D03A-433F-8A4E-C68FD08E0791}" type="parTrans" cxnId="{FFF611B0-0D8A-4E8F-B7F7-BD57F7BC49C5}">
      <dgm:prSet/>
      <dgm:spPr/>
      <dgm:t>
        <a:bodyPr/>
        <a:lstStyle/>
        <a:p>
          <a:endParaRPr lang="en-US"/>
        </a:p>
      </dgm:t>
    </dgm:pt>
    <dgm:pt modelId="{765A0A96-C61A-4246-9516-55F167401C97}" type="sibTrans" cxnId="{FFF611B0-0D8A-4E8F-B7F7-BD57F7BC49C5}">
      <dgm:prSet/>
      <dgm:spPr/>
      <dgm:t>
        <a:bodyPr/>
        <a:lstStyle/>
        <a:p>
          <a:endParaRPr lang="en-US"/>
        </a:p>
      </dgm:t>
    </dgm:pt>
    <dgm:pt modelId="{47FE79B8-BF02-4EDD-94B3-1E5D8F7E3C80}">
      <dgm:prSet phldrT="[Text]"/>
      <dgm:spPr/>
      <dgm:t>
        <a:bodyPr/>
        <a:lstStyle/>
        <a:p>
          <a:r>
            <a:rPr lang="en-US" b="1" dirty="0" smtClean="0"/>
            <a:t>Identify Tools, Policy, &amp; Funding </a:t>
          </a:r>
          <a:endParaRPr lang="en-US" dirty="0"/>
        </a:p>
      </dgm:t>
    </dgm:pt>
    <dgm:pt modelId="{D102DCD1-6A88-42A5-882C-D00CD1E4152B}" type="parTrans" cxnId="{823C1AAE-42BE-4ECE-BCFD-BBA079C08BB3}">
      <dgm:prSet/>
      <dgm:spPr/>
      <dgm:t>
        <a:bodyPr/>
        <a:lstStyle/>
        <a:p>
          <a:endParaRPr lang="en-US"/>
        </a:p>
      </dgm:t>
    </dgm:pt>
    <dgm:pt modelId="{15A86D1A-CC4C-43BE-93E2-7B47887935AF}" type="sibTrans" cxnId="{823C1AAE-42BE-4ECE-BCFD-BBA079C08BB3}">
      <dgm:prSet/>
      <dgm:spPr/>
      <dgm:t>
        <a:bodyPr/>
        <a:lstStyle/>
        <a:p>
          <a:endParaRPr lang="en-US"/>
        </a:p>
      </dgm:t>
    </dgm:pt>
    <dgm:pt modelId="{4E51DA8F-35C4-4164-B282-B497D3C3E99D}">
      <dgm:prSet phldrT="[Text]"/>
      <dgm:spPr/>
      <dgm:t>
        <a:bodyPr/>
        <a:lstStyle/>
        <a:p>
          <a:r>
            <a:rPr lang="en-US" b="1" dirty="0" smtClean="0"/>
            <a:t>Reassess New Data and Options Periodically</a:t>
          </a:r>
          <a:endParaRPr lang="en-US" b="1" dirty="0"/>
        </a:p>
      </dgm:t>
    </dgm:pt>
    <dgm:pt modelId="{DD948051-D629-4985-B031-69E852EA1207}" type="parTrans" cxnId="{54DD0E3E-16CD-42EE-88DB-A83A3B4569C2}">
      <dgm:prSet/>
      <dgm:spPr/>
      <dgm:t>
        <a:bodyPr/>
        <a:lstStyle/>
        <a:p>
          <a:endParaRPr lang="en-US"/>
        </a:p>
      </dgm:t>
    </dgm:pt>
    <dgm:pt modelId="{020EBD28-44C6-483E-8B59-688B0AFD74A3}" type="sibTrans" cxnId="{54DD0E3E-16CD-42EE-88DB-A83A3B4569C2}">
      <dgm:prSet/>
      <dgm:spPr/>
      <dgm:t>
        <a:bodyPr/>
        <a:lstStyle/>
        <a:p>
          <a:endParaRPr lang="en-US"/>
        </a:p>
      </dgm:t>
    </dgm:pt>
    <dgm:pt modelId="{D7F36CCD-17BE-4175-9C96-6108AB1509B5}">
      <dgm:prSet phldrT="[Text]"/>
      <dgm:spPr/>
      <dgm:t>
        <a:bodyPr/>
        <a:lstStyle/>
        <a:p>
          <a:r>
            <a:rPr lang="en-US" b="1" dirty="0" smtClean="0"/>
            <a:t>Identify Baseline Risk</a:t>
          </a:r>
          <a:endParaRPr lang="en-US" dirty="0"/>
        </a:p>
      </dgm:t>
    </dgm:pt>
    <dgm:pt modelId="{4CD1A403-649C-4122-8386-4228A24B53DC}" type="parTrans" cxnId="{DC6C386B-44FA-400F-9766-0B016C0B992D}">
      <dgm:prSet/>
      <dgm:spPr/>
      <dgm:t>
        <a:bodyPr/>
        <a:lstStyle/>
        <a:p>
          <a:endParaRPr lang="en-US"/>
        </a:p>
      </dgm:t>
    </dgm:pt>
    <dgm:pt modelId="{7613B656-37BB-4297-8D6B-12938B641D62}" type="sibTrans" cxnId="{DC6C386B-44FA-400F-9766-0B016C0B992D}">
      <dgm:prSet/>
      <dgm:spPr/>
      <dgm:t>
        <a:bodyPr/>
        <a:lstStyle/>
        <a:p>
          <a:endParaRPr lang="en-US"/>
        </a:p>
      </dgm:t>
    </dgm:pt>
    <dgm:pt modelId="{FA778745-E162-4F4A-9F91-DD3C99BDF6E2}" type="pres">
      <dgm:prSet presAssocID="{2F421D50-4E46-4AE0-BF11-44914ED2E985}" presName="cycle" presStyleCnt="0">
        <dgm:presLayoutVars>
          <dgm:dir/>
          <dgm:resizeHandles val="exact"/>
        </dgm:presLayoutVars>
      </dgm:prSet>
      <dgm:spPr/>
      <dgm:t>
        <a:bodyPr/>
        <a:lstStyle/>
        <a:p>
          <a:endParaRPr lang="en-US"/>
        </a:p>
      </dgm:t>
    </dgm:pt>
    <dgm:pt modelId="{4A870195-8184-42A9-9744-E7D6CC1CDC1D}" type="pres">
      <dgm:prSet presAssocID="{DFD89A33-A1E1-4BC4-A139-9B91927A8D73}" presName="dummy" presStyleCnt="0"/>
      <dgm:spPr/>
    </dgm:pt>
    <dgm:pt modelId="{8C99A4CC-0E23-4267-A3B8-686F3B38B220}" type="pres">
      <dgm:prSet presAssocID="{DFD89A33-A1E1-4BC4-A139-9B91927A8D73}" presName="node" presStyleLbl="revTx" presStyleIdx="0" presStyleCnt="4">
        <dgm:presLayoutVars>
          <dgm:bulletEnabled val="1"/>
        </dgm:presLayoutVars>
      </dgm:prSet>
      <dgm:spPr/>
      <dgm:t>
        <a:bodyPr/>
        <a:lstStyle/>
        <a:p>
          <a:endParaRPr lang="en-US"/>
        </a:p>
      </dgm:t>
    </dgm:pt>
    <dgm:pt modelId="{39B0FBD6-4586-41D4-8C51-393E35D1FE2B}" type="pres">
      <dgm:prSet presAssocID="{765A0A96-C61A-4246-9516-55F167401C97}" presName="sibTrans" presStyleLbl="node1" presStyleIdx="0" presStyleCnt="4"/>
      <dgm:spPr/>
      <dgm:t>
        <a:bodyPr/>
        <a:lstStyle/>
        <a:p>
          <a:endParaRPr lang="en-US"/>
        </a:p>
      </dgm:t>
    </dgm:pt>
    <dgm:pt modelId="{E72C70D3-2D8A-4CA9-B4AC-7687FF66FFAF}" type="pres">
      <dgm:prSet presAssocID="{47FE79B8-BF02-4EDD-94B3-1E5D8F7E3C80}" presName="dummy" presStyleCnt="0"/>
      <dgm:spPr/>
    </dgm:pt>
    <dgm:pt modelId="{56776FD7-2E3D-49AD-9250-66DA894236CC}" type="pres">
      <dgm:prSet presAssocID="{47FE79B8-BF02-4EDD-94B3-1E5D8F7E3C80}" presName="node" presStyleLbl="revTx" presStyleIdx="1" presStyleCnt="4">
        <dgm:presLayoutVars>
          <dgm:bulletEnabled val="1"/>
        </dgm:presLayoutVars>
      </dgm:prSet>
      <dgm:spPr/>
      <dgm:t>
        <a:bodyPr/>
        <a:lstStyle/>
        <a:p>
          <a:endParaRPr lang="en-US"/>
        </a:p>
      </dgm:t>
    </dgm:pt>
    <dgm:pt modelId="{BFC87B3F-028C-4334-A0AE-D20BCCD39772}" type="pres">
      <dgm:prSet presAssocID="{15A86D1A-CC4C-43BE-93E2-7B47887935AF}" presName="sibTrans" presStyleLbl="node1" presStyleIdx="1" presStyleCnt="4"/>
      <dgm:spPr/>
      <dgm:t>
        <a:bodyPr/>
        <a:lstStyle/>
        <a:p>
          <a:endParaRPr lang="en-US"/>
        </a:p>
      </dgm:t>
    </dgm:pt>
    <dgm:pt modelId="{92142F1B-133C-42CA-8A93-1BA6AF33F3FE}" type="pres">
      <dgm:prSet presAssocID="{4E51DA8F-35C4-4164-B282-B497D3C3E99D}" presName="dummy" presStyleCnt="0"/>
      <dgm:spPr/>
    </dgm:pt>
    <dgm:pt modelId="{0C82D9FE-B72C-4935-B5CE-248FC6C52F3A}" type="pres">
      <dgm:prSet presAssocID="{4E51DA8F-35C4-4164-B282-B497D3C3E99D}" presName="node" presStyleLbl="revTx" presStyleIdx="2" presStyleCnt="4">
        <dgm:presLayoutVars>
          <dgm:bulletEnabled val="1"/>
        </dgm:presLayoutVars>
      </dgm:prSet>
      <dgm:spPr/>
      <dgm:t>
        <a:bodyPr/>
        <a:lstStyle/>
        <a:p>
          <a:endParaRPr lang="en-US"/>
        </a:p>
      </dgm:t>
    </dgm:pt>
    <dgm:pt modelId="{65E378D4-280D-47E3-9852-BD939A3FAD23}" type="pres">
      <dgm:prSet presAssocID="{020EBD28-44C6-483E-8B59-688B0AFD74A3}" presName="sibTrans" presStyleLbl="node1" presStyleIdx="2" presStyleCnt="4"/>
      <dgm:spPr/>
      <dgm:t>
        <a:bodyPr/>
        <a:lstStyle/>
        <a:p>
          <a:endParaRPr lang="en-US"/>
        </a:p>
      </dgm:t>
    </dgm:pt>
    <dgm:pt modelId="{B0742B0E-A26D-4201-B339-B362BCF522D6}" type="pres">
      <dgm:prSet presAssocID="{D7F36CCD-17BE-4175-9C96-6108AB1509B5}" presName="dummy" presStyleCnt="0"/>
      <dgm:spPr/>
    </dgm:pt>
    <dgm:pt modelId="{6CA62702-9C52-4098-A6D9-57C2A6A98C7D}" type="pres">
      <dgm:prSet presAssocID="{D7F36CCD-17BE-4175-9C96-6108AB1509B5}" presName="node" presStyleLbl="revTx" presStyleIdx="3" presStyleCnt="4">
        <dgm:presLayoutVars>
          <dgm:bulletEnabled val="1"/>
        </dgm:presLayoutVars>
      </dgm:prSet>
      <dgm:spPr/>
      <dgm:t>
        <a:bodyPr/>
        <a:lstStyle/>
        <a:p>
          <a:endParaRPr lang="en-US"/>
        </a:p>
      </dgm:t>
    </dgm:pt>
    <dgm:pt modelId="{046AFFCC-B56A-43E2-A747-5787C1DACBF5}" type="pres">
      <dgm:prSet presAssocID="{7613B656-37BB-4297-8D6B-12938B641D62}" presName="sibTrans" presStyleLbl="node1" presStyleIdx="3" presStyleCnt="4"/>
      <dgm:spPr/>
      <dgm:t>
        <a:bodyPr/>
        <a:lstStyle/>
        <a:p>
          <a:endParaRPr lang="en-US"/>
        </a:p>
      </dgm:t>
    </dgm:pt>
  </dgm:ptLst>
  <dgm:cxnLst>
    <dgm:cxn modelId="{EB21A712-EEB9-4EED-B9ED-80AA8C521E5F}" type="presOf" srcId="{D7F36CCD-17BE-4175-9C96-6108AB1509B5}" destId="{6CA62702-9C52-4098-A6D9-57C2A6A98C7D}" srcOrd="0" destOrd="0" presId="urn:microsoft.com/office/officeart/2005/8/layout/cycle1"/>
    <dgm:cxn modelId="{DC6C386B-44FA-400F-9766-0B016C0B992D}" srcId="{2F421D50-4E46-4AE0-BF11-44914ED2E985}" destId="{D7F36CCD-17BE-4175-9C96-6108AB1509B5}" srcOrd="3" destOrd="0" parTransId="{4CD1A403-649C-4122-8386-4228A24B53DC}" sibTransId="{7613B656-37BB-4297-8D6B-12938B641D62}"/>
    <dgm:cxn modelId="{82F3C044-1590-43E2-8E76-450F22EE86BE}" type="presOf" srcId="{2F421D50-4E46-4AE0-BF11-44914ED2E985}" destId="{FA778745-E162-4F4A-9F91-DD3C99BDF6E2}" srcOrd="0" destOrd="0" presId="urn:microsoft.com/office/officeart/2005/8/layout/cycle1"/>
    <dgm:cxn modelId="{0C142489-D3B5-491F-9DC9-6DEA55CF114F}" type="presOf" srcId="{15A86D1A-CC4C-43BE-93E2-7B47887935AF}" destId="{BFC87B3F-028C-4334-A0AE-D20BCCD39772}" srcOrd="0" destOrd="0" presId="urn:microsoft.com/office/officeart/2005/8/layout/cycle1"/>
    <dgm:cxn modelId="{1E1D7E26-166D-43E5-A7A2-8818A95DDA2F}" type="presOf" srcId="{47FE79B8-BF02-4EDD-94B3-1E5D8F7E3C80}" destId="{56776FD7-2E3D-49AD-9250-66DA894236CC}" srcOrd="0" destOrd="0" presId="urn:microsoft.com/office/officeart/2005/8/layout/cycle1"/>
    <dgm:cxn modelId="{7D091E2A-473A-4087-83EF-C39C8587E373}" type="presOf" srcId="{7613B656-37BB-4297-8D6B-12938B641D62}" destId="{046AFFCC-B56A-43E2-A747-5787C1DACBF5}" srcOrd="0" destOrd="0" presId="urn:microsoft.com/office/officeart/2005/8/layout/cycle1"/>
    <dgm:cxn modelId="{823C1AAE-42BE-4ECE-BCFD-BBA079C08BB3}" srcId="{2F421D50-4E46-4AE0-BF11-44914ED2E985}" destId="{47FE79B8-BF02-4EDD-94B3-1E5D8F7E3C80}" srcOrd="1" destOrd="0" parTransId="{D102DCD1-6A88-42A5-882C-D00CD1E4152B}" sibTransId="{15A86D1A-CC4C-43BE-93E2-7B47887935AF}"/>
    <dgm:cxn modelId="{254493F6-0698-4BF8-B6F5-BAB8912B261B}" type="presOf" srcId="{DFD89A33-A1E1-4BC4-A139-9B91927A8D73}" destId="{8C99A4CC-0E23-4267-A3B8-686F3B38B220}" srcOrd="0" destOrd="0" presId="urn:microsoft.com/office/officeart/2005/8/layout/cycle1"/>
    <dgm:cxn modelId="{4BED0496-1F6C-4F0F-97C3-133EFA595F74}" type="presOf" srcId="{020EBD28-44C6-483E-8B59-688B0AFD74A3}" destId="{65E378D4-280D-47E3-9852-BD939A3FAD23}" srcOrd="0" destOrd="0" presId="urn:microsoft.com/office/officeart/2005/8/layout/cycle1"/>
    <dgm:cxn modelId="{54DD0E3E-16CD-42EE-88DB-A83A3B4569C2}" srcId="{2F421D50-4E46-4AE0-BF11-44914ED2E985}" destId="{4E51DA8F-35C4-4164-B282-B497D3C3E99D}" srcOrd="2" destOrd="0" parTransId="{DD948051-D629-4985-B031-69E852EA1207}" sibTransId="{020EBD28-44C6-483E-8B59-688B0AFD74A3}"/>
    <dgm:cxn modelId="{FFF611B0-0D8A-4E8F-B7F7-BD57F7BC49C5}" srcId="{2F421D50-4E46-4AE0-BF11-44914ED2E985}" destId="{DFD89A33-A1E1-4BC4-A139-9B91927A8D73}" srcOrd="0" destOrd="0" parTransId="{11A52A27-D03A-433F-8A4E-C68FD08E0791}" sibTransId="{765A0A96-C61A-4246-9516-55F167401C97}"/>
    <dgm:cxn modelId="{F2B1EE17-3981-4956-A085-8960BC3A4DB1}" type="presOf" srcId="{765A0A96-C61A-4246-9516-55F167401C97}" destId="{39B0FBD6-4586-41D4-8C51-393E35D1FE2B}" srcOrd="0" destOrd="0" presId="urn:microsoft.com/office/officeart/2005/8/layout/cycle1"/>
    <dgm:cxn modelId="{EBEEAD45-608A-4FCC-9B37-33A76C843C05}" type="presOf" srcId="{4E51DA8F-35C4-4164-B282-B497D3C3E99D}" destId="{0C82D9FE-B72C-4935-B5CE-248FC6C52F3A}" srcOrd="0" destOrd="0" presId="urn:microsoft.com/office/officeart/2005/8/layout/cycle1"/>
    <dgm:cxn modelId="{A19266CB-1574-450A-A67B-16D30064C167}" type="presParOf" srcId="{FA778745-E162-4F4A-9F91-DD3C99BDF6E2}" destId="{4A870195-8184-42A9-9744-E7D6CC1CDC1D}" srcOrd="0" destOrd="0" presId="urn:microsoft.com/office/officeart/2005/8/layout/cycle1"/>
    <dgm:cxn modelId="{FE2E8A46-89C5-4F00-98DE-0D855A782C26}" type="presParOf" srcId="{FA778745-E162-4F4A-9F91-DD3C99BDF6E2}" destId="{8C99A4CC-0E23-4267-A3B8-686F3B38B220}" srcOrd="1" destOrd="0" presId="urn:microsoft.com/office/officeart/2005/8/layout/cycle1"/>
    <dgm:cxn modelId="{0252AD52-FEAD-4D3C-88E6-647833647CF5}" type="presParOf" srcId="{FA778745-E162-4F4A-9F91-DD3C99BDF6E2}" destId="{39B0FBD6-4586-41D4-8C51-393E35D1FE2B}" srcOrd="2" destOrd="0" presId="urn:microsoft.com/office/officeart/2005/8/layout/cycle1"/>
    <dgm:cxn modelId="{BF34A082-1401-4214-B477-A81ECB512D12}" type="presParOf" srcId="{FA778745-E162-4F4A-9F91-DD3C99BDF6E2}" destId="{E72C70D3-2D8A-4CA9-B4AC-7687FF66FFAF}" srcOrd="3" destOrd="0" presId="urn:microsoft.com/office/officeart/2005/8/layout/cycle1"/>
    <dgm:cxn modelId="{D140DA17-A469-4192-9030-49AC8FC84B21}" type="presParOf" srcId="{FA778745-E162-4F4A-9F91-DD3C99BDF6E2}" destId="{56776FD7-2E3D-49AD-9250-66DA894236CC}" srcOrd="4" destOrd="0" presId="urn:microsoft.com/office/officeart/2005/8/layout/cycle1"/>
    <dgm:cxn modelId="{1F29ADD2-513D-4234-9383-1912B082149D}" type="presParOf" srcId="{FA778745-E162-4F4A-9F91-DD3C99BDF6E2}" destId="{BFC87B3F-028C-4334-A0AE-D20BCCD39772}" srcOrd="5" destOrd="0" presId="urn:microsoft.com/office/officeart/2005/8/layout/cycle1"/>
    <dgm:cxn modelId="{386686A0-43B5-4C87-862B-52CF14B98AFF}" type="presParOf" srcId="{FA778745-E162-4F4A-9F91-DD3C99BDF6E2}" destId="{92142F1B-133C-42CA-8A93-1BA6AF33F3FE}" srcOrd="6" destOrd="0" presId="urn:microsoft.com/office/officeart/2005/8/layout/cycle1"/>
    <dgm:cxn modelId="{B9340BC9-274F-45BB-BB96-611F0F9543AE}" type="presParOf" srcId="{FA778745-E162-4F4A-9F91-DD3C99BDF6E2}" destId="{0C82D9FE-B72C-4935-B5CE-248FC6C52F3A}" srcOrd="7" destOrd="0" presId="urn:microsoft.com/office/officeart/2005/8/layout/cycle1"/>
    <dgm:cxn modelId="{8FF2BCF1-9811-4154-84C4-FAABB714AB73}" type="presParOf" srcId="{FA778745-E162-4F4A-9F91-DD3C99BDF6E2}" destId="{65E378D4-280D-47E3-9852-BD939A3FAD23}" srcOrd="8" destOrd="0" presId="urn:microsoft.com/office/officeart/2005/8/layout/cycle1"/>
    <dgm:cxn modelId="{398B3C66-BBAA-40F7-B71E-E3DCB094F0F7}" type="presParOf" srcId="{FA778745-E162-4F4A-9F91-DD3C99BDF6E2}" destId="{B0742B0E-A26D-4201-B339-B362BCF522D6}" srcOrd="9" destOrd="0" presId="urn:microsoft.com/office/officeart/2005/8/layout/cycle1"/>
    <dgm:cxn modelId="{6137B368-7EB6-40F3-8555-64D79A6F6C27}" type="presParOf" srcId="{FA778745-E162-4F4A-9F91-DD3C99BDF6E2}" destId="{6CA62702-9C52-4098-A6D9-57C2A6A98C7D}" srcOrd="10" destOrd="0" presId="urn:microsoft.com/office/officeart/2005/8/layout/cycle1"/>
    <dgm:cxn modelId="{615791EF-670C-46EA-A482-7C4177078752}" type="presParOf" srcId="{FA778745-E162-4F4A-9F91-DD3C99BDF6E2}" destId="{046AFFCC-B56A-43E2-A747-5787C1DACBF5}"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42918-3A80-45A8-A12E-AE43EF50C9E3}">
      <dsp:nvSpPr>
        <dsp:cNvPr id="0" name=""/>
        <dsp:cNvSpPr/>
      </dsp:nvSpPr>
      <dsp:spPr>
        <a:xfrm>
          <a:off x="2992511" y="1282160"/>
          <a:ext cx="3194153" cy="31941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Successful Approach includes</a:t>
          </a:r>
          <a:endParaRPr lang="en-US" sz="4000" kern="1200" dirty="0"/>
        </a:p>
      </dsp:txBody>
      <dsp:txXfrm>
        <a:off x="3460284" y="1749933"/>
        <a:ext cx="2258607" cy="2258607"/>
      </dsp:txXfrm>
    </dsp:sp>
    <dsp:sp modelId="{F7D7F0E5-C256-409E-8A00-9D6FA9E6C163}">
      <dsp:nvSpPr>
        <dsp:cNvPr id="0" name=""/>
        <dsp:cNvSpPr/>
      </dsp:nvSpPr>
      <dsp:spPr>
        <a:xfrm>
          <a:off x="2809701" y="570"/>
          <a:ext cx="3559772" cy="159707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dirty="0" smtClean="0"/>
            <a:t>Partnerships and Support</a:t>
          </a:r>
          <a:r>
            <a:rPr lang="en-US" sz="3100" kern="1200" dirty="0" smtClean="0"/>
            <a:t> </a:t>
          </a:r>
          <a:endParaRPr lang="en-US" sz="3100" kern="1200" dirty="0"/>
        </a:p>
      </dsp:txBody>
      <dsp:txXfrm>
        <a:off x="3331018" y="234456"/>
        <a:ext cx="2517138" cy="1129304"/>
      </dsp:txXfrm>
    </dsp:sp>
    <dsp:sp modelId="{B630B681-2738-41EC-BB2A-93D1525EA981}">
      <dsp:nvSpPr>
        <dsp:cNvPr id="0" name=""/>
        <dsp:cNvSpPr/>
      </dsp:nvSpPr>
      <dsp:spPr>
        <a:xfrm>
          <a:off x="5785346" y="2151021"/>
          <a:ext cx="2981694" cy="159707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smtClean="0"/>
            <a:t>Integration</a:t>
          </a:r>
          <a:endParaRPr lang="en-US" sz="3100" kern="1200" dirty="0"/>
        </a:p>
      </dsp:txBody>
      <dsp:txXfrm>
        <a:off x="6222005" y="2384907"/>
        <a:ext cx="2108376" cy="1129304"/>
      </dsp:txXfrm>
    </dsp:sp>
    <dsp:sp modelId="{FE4BFDCE-8BA0-4873-8B14-2917533E9D54}">
      <dsp:nvSpPr>
        <dsp:cNvPr id="0" name=""/>
        <dsp:cNvSpPr/>
      </dsp:nvSpPr>
      <dsp:spPr>
        <a:xfrm>
          <a:off x="2760791" y="4160827"/>
          <a:ext cx="3657593" cy="159707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dirty="0" smtClean="0"/>
            <a:t>Capacity Building</a:t>
          </a:r>
          <a:r>
            <a:rPr lang="en-US" sz="3100" kern="1200" dirty="0" smtClean="0"/>
            <a:t> </a:t>
          </a:r>
          <a:endParaRPr lang="en-US" sz="3100" kern="1200" dirty="0"/>
        </a:p>
      </dsp:txBody>
      <dsp:txXfrm>
        <a:off x="3296433" y="4394713"/>
        <a:ext cx="2586309" cy="1129304"/>
      </dsp:txXfrm>
    </dsp:sp>
    <dsp:sp modelId="{EAD0B39D-A6C9-4A32-8EEF-AF11942DEB30}">
      <dsp:nvSpPr>
        <dsp:cNvPr id="0" name=""/>
        <dsp:cNvSpPr/>
      </dsp:nvSpPr>
      <dsp:spPr>
        <a:xfrm>
          <a:off x="302717" y="2133352"/>
          <a:ext cx="3052045" cy="159707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dirty="0" smtClean="0"/>
            <a:t>Community Engagement</a:t>
          </a:r>
          <a:r>
            <a:rPr lang="en-US" sz="3100" kern="1200" dirty="0" smtClean="0"/>
            <a:t> </a:t>
          </a:r>
          <a:endParaRPr lang="en-US" sz="3100" kern="1200" dirty="0"/>
        </a:p>
      </dsp:txBody>
      <dsp:txXfrm>
        <a:off x="749679" y="2367238"/>
        <a:ext cx="2158121" cy="1129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9A4CC-0E23-4267-A3B8-686F3B38B220}">
      <dsp:nvSpPr>
        <dsp:cNvPr id="0" name=""/>
        <dsp:cNvSpPr/>
      </dsp:nvSpPr>
      <dsp:spPr>
        <a:xfrm>
          <a:off x="4080325" y="122195"/>
          <a:ext cx="1962955" cy="196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t>Identify Goals for Your Community</a:t>
          </a:r>
          <a:endParaRPr lang="en-US" sz="2900" kern="1200" dirty="0"/>
        </a:p>
      </dsp:txBody>
      <dsp:txXfrm>
        <a:off x="4080325" y="122195"/>
        <a:ext cx="1962955" cy="1962955"/>
      </dsp:txXfrm>
    </dsp:sp>
    <dsp:sp modelId="{39B0FBD6-4586-41D4-8C51-393E35D1FE2B}">
      <dsp:nvSpPr>
        <dsp:cNvPr id="0" name=""/>
        <dsp:cNvSpPr/>
      </dsp:nvSpPr>
      <dsp:spPr>
        <a:xfrm>
          <a:off x="624032" y="-1255"/>
          <a:ext cx="5542699" cy="5542699"/>
        </a:xfrm>
        <a:prstGeom prst="circularArrow">
          <a:avLst>
            <a:gd name="adj1" fmla="val 6906"/>
            <a:gd name="adj2" fmla="val 465661"/>
            <a:gd name="adj3" fmla="val 548114"/>
            <a:gd name="adj4" fmla="val 20586224"/>
            <a:gd name="adj5" fmla="val 8057"/>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776FD7-2E3D-49AD-9250-66DA894236CC}">
      <dsp:nvSpPr>
        <dsp:cNvPr id="0" name=""/>
        <dsp:cNvSpPr/>
      </dsp:nvSpPr>
      <dsp:spPr>
        <a:xfrm>
          <a:off x="4080325" y="3455037"/>
          <a:ext cx="1962955" cy="196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t>Identify Tools, Policy, &amp; Funding </a:t>
          </a:r>
          <a:endParaRPr lang="en-US" sz="2900" kern="1200" dirty="0"/>
        </a:p>
      </dsp:txBody>
      <dsp:txXfrm>
        <a:off x="4080325" y="3455037"/>
        <a:ext cx="1962955" cy="1962955"/>
      </dsp:txXfrm>
    </dsp:sp>
    <dsp:sp modelId="{BFC87B3F-028C-4334-A0AE-D20BCCD39772}">
      <dsp:nvSpPr>
        <dsp:cNvPr id="0" name=""/>
        <dsp:cNvSpPr/>
      </dsp:nvSpPr>
      <dsp:spPr>
        <a:xfrm>
          <a:off x="624032" y="-1255"/>
          <a:ext cx="5542699" cy="5542699"/>
        </a:xfrm>
        <a:prstGeom prst="circularArrow">
          <a:avLst>
            <a:gd name="adj1" fmla="val 6906"/>
            <a:gd name="adj2" fmla="val 465661"/>
            <a:gd name="adj3" fmla="val 5948114"/>
            <a:gd name="adj4" fmla="val 4386224"/>
            <a:gd name="adj5" fmla="val 8057"/>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82D9FE-B72C-4935-B5CE-248FC6C52F3A}">
      <dsp:nvSpPr>
        <dsp:cNvPr id="0" name=""/>
        <dsp:cNvSpPr/>
      </dsp:nvSpPr>
      <dsp:spPr>
        <a:xfrm>
          <a:off x="747483" y="3455037"/>
          <a:ext cx="1962955" cy="196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t>Reassess New Data and Options Periodically</a:t>
          </a:r>
          <a:endParaRPr lang="en-US" sz="2900" b="1" kern="1200" dirty="0"/>
        </a:p>
      </dsp:txBody>
      <dsp:txXfrm>
        <a:off x="747483" y="3455037"/>
        <a:ext cx="1962955" cy="1962955"/>
      </dsp:txXfrm>
    </dsp:sp>
    <dsp:sp modelId="{65E378D4-280D-47E3-9852-BD939A3FAD23}">
      <dsp:nvSpPr>
        <dsp:cNvPr id="0" name=""/>
        <dsp:cNvSpPr/>
      </dsp:nvSpPr>
      <dsp:spPr>
        <a:xfrm>
          <a:off x="624032" y="-1255"/>
          <a:ext cx="5542699" cy="5542699"/>
        </a:xfrm>
        <a:prstGeom prst="circularArrow">
          <a:avLst>
            <a:gd name="adj1" fmla="val 6906"/>
            <a:gd name="adj2" fmla="val 465661"/>
            <a:gd name="adj3" fmla="val 11348114"/>
            <a:gd name="adj4" fmla="val 9786224"/>
            <a:gd name="adj5" fmla="val 8057"/>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A62702-9C52-4098-A6D9-57C2A6A98C7D}">
      <dsp:nvSpPr>
        <dsp:cNvPr id="0" name=""/>
        <dsp:cNvSpPr/>
      </dsp:nvSpPr>
      <dsp:spPr>
        <a:xfrm>
          <a:off x="747483" y="122195"/>
          <a:ext cx="1962955" cy="196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t>Identify Baseline Risk</a:t>
          </a:r>
          <a:endParaRPr lang="en-US" sz="2900" kern="1200" dirty="0"/>
        </a:p>
      </dsp:txBody>
      <dsp:txXfrm>
        <a:off x="747483" y="122195"/>
        <a:ext cx="1962955" cy="1962955"/>
      </dsp:txXfrm>
    </dsp:sp>
    <dsp:sp modelId="{046AFFCC-B56A-43E2-A747-5787C1DACBF5}">
      <dsp:nvSpPr>
        <dsp:cNvPr id="0" name=""/>
        <dsp:cNvSpPr/>
      </dsp:nvSpPr>
      <dsp:spPr>
        <a:xfrm>
          <a:off x="624032" y="-1255"/>
          <a:ext cx="5542699" cy="5542699"/>
        </a:xfrm>
        <a:prstGeom prst="circularArrow">
          <a:avLst>
            <a:gd name="adj1" fmla="val 6906"/>
            <a:gd name="adj2" fmla="val 465661"/>
            <a:gd name="adj3" fmla="val 16748114"/>
            <a:gd name="adj4" fmla="val 15186224"/>
            <a:gd name="adj5" fmla="val 8057"/>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015A4-7706-49C4-8EDD-27FF3E535ECC}" type="datetimeFigureOut">
              <a:rPr lang="en-US" smtClean="0"/>
              <a:t>8/28/2014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40458-6F57-4DD2-84FD-5EBF04D21BD3}" type="slidenum">
              <a:rPr lang="en-US" smtClean="0"/>
              <a:t>‹#›</a:t>
            </a:fld>
            <a:endParaRPr lang="en-US"/>
          </a:p>
        </p:txBody>
      </p:sp>
    </p:spTree>
    <p:extLst>
      <p:ext uri="{BB962C8B-B14F-4D97-AF65-F5344CB8AC3E}">
        <p14:creationId xmlns:p14="http://schemas.microsoft.com/office/powerpoint/2010/main" val="1880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340458-6F57-4DD2-84FD-5EBF04D21BD3}" type="slidenum">
              <a:rPr lang="en-US" smtClean="0"/>
              <a:t>10</a:t>
            </a:fld>
            <a:endParaRPr lang="en-US"/>
          </a:p>
        </p:txBody>
      </p:sp>
    </p:spTree>
    <p:extLst>
      <p:ext uri="{BB962C8B-B14F-4D97-AF65-F5344CB8AC3E}">
        <p14:creationId xmlns:p14="http://schemas.microsoft.com/office/powerpoint/2010/main" val="185544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340458-6F57-4DD2-84FD-5EBF04D21BD3}" type="slidenum">
              <a:rPr lang="en-US" smtClean="0"/>
              <a:t>15</a:t>
            </a:fld>
            <a:endParaRPr lang="en-US"/>
          </a:p>
        </p:txBody>
      </p:sp>
    </p:spTree>
    <p:extLst>
      <p:ext uri="{BB962C8B-B14F-4D97-AF65-F5344CB8AC3E}">
        <p14:creationId xmlns:p14="http://schemas.microsoft.com/office/powerpoint/2010/main" val="311417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FF2843-3172-49E5-8C6C-EE0CEED05723}" type="datetime1">
              <a:rPr lang="en-US" smtClean="0"/>
              <a:t>8/28/2014</a:t>
            </a:fld>
            <a:endParaRPr lang="en-US"/>
          </a:p>
        </p:txBody>
      </p:sp>
      <p:sp>
        <p:nvSpPr>
          <p:cNvPr id="5" name="Footer Placeholder 4"/>
          <p:cNvSpPr>
            <a:spLocks noGrp="1"/>
          </p:cNvSpPr>
          <p:nvPr>
            <p:ph type="ftr" sz="quarter" idx="11"/>
          </p:nvPr>
        </p:nvSpPr>
        <p:spPr/>
        <p:txBody>
          <a:bodyPr/>
          <a:lstStyle/>
          <a:p>
            <a:r>
              <a:rPr lang="en-US" smtClean="0"/>
              <a:t>www.sfrpc.com</a:t>
            </a:r>
            <a:endParaRPr lang="en-US"/>
          </a:p>
        </p:txBody>
      </p:sp>
      <p:sp>
        <p:nvSpPr>
          <p:cNvPr id="6" name="Slide Number Placeholder 5"/>
          <p:cNvSpPr>
            <a:spLocks noGrp="1"/>
          </p:cNvSpPr>
          <p:nvPr>
            <p:ph type="sldNum" sz="quarter" idx="12"/>
          </p:nvPr>
        </p:nvSpPr>
        <p:spPr/>
        <p:txBody>
          <a:bodyPr/>
          <a:lstStyle/>
          <a:p>
            <a:fld id="{332F8D7F-98FB-4FF5-B348-3796C1D96426}" type="slidenum">
              <a:rPr lang="en-US" smtClean="0"/>
              <a:t>‹#›</a:t>
            </a:fld>
            <a:endParaRPr lang="en-US"/>
          </a:p>
        </p:txBody>
      </p:sp>
    </p:spTree>
    <p:extLst>
      <p:ext uri="{BB962C8B-B14F-4D97-AF65-F5344CB8AC3E}">
        <p14:creationId xmlns:p14="http://schemas.microsoft.com/office/powerpoint/2010/main" val="2038055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E28E9-6000-4A7F-9AA7-34F0CBCF2757}" type="datetime1">
              <a:rPr lang="en-US" smtClean="0"/>
              <a:t>8/28/2014</a:t>
            </a:fld>
            <a:endParaRPr lang="en-US"/>
          </a:p>
        </p:txBody>
      </p:sp>
      <p:sp>
        <p:nvSpPr>
          <p:cNvPr id="5" name="Footer Placeholder 4"/>
          <p:cNvSpPr>
            <a:spLocks noGrp="1"/>
          </p:cNvSpPr>
          <p:nvPr>
            <p:ph type="ftr" sz="quarter" idx="11"/>
          </p:nvPr>
        </p:nvSpPr>
        <p:spPr/>
        <p:txBody>
          <a:bodyPr/>
          <a:lstStyle/>
          <a:p>
            <a:r>
              <a:rPr lang="en-US" smtClean="0"/>
              <a:t>www.sfrpc.com</a:t>
            </a:r>
            <a:endParaRPr lang="en-US"/>
          </a:p>
        </p:txBody>
      </p:sp>
      <p:sp>
        <p:nvSpPr>
          <p:cNvPr id="6" name="Slide Number Placeholder 5"/>
          <p:cNvSpPr>
            <a:spLocks noGrp="1"/>
          </p:cNvSpPr>
          <p:nvPr>
            <p:ph type="sldNum" sz="quarter" idx="12"/>
          </p:nvPr>
        </p:nvSpPr>
        <p:spPr/>
        <p:txBody>
          <a:bodyPr/>
          <a:lstStyle/>
          <a:p>
            <a:fld id="{332F8D7F-98FB-4FF5-B348-3796C1D96426}" type="slidenum">
              <a:rPr lang="en-US" smtClean="0"/>
              <a:t>‹#›</a:t>
            </a:fld>
            <a:endParaRPr lang="en-US"/>
          </a:p>
        </p:txBody>
      </p:sp>
    </p:spTree>
    <p:extLst>
      <p:ext uri="{BB962C8B-B14F-4D97-AF65-F5344CB8AC3E}">
        <p14:creationId xmlns:p14="http://schemas.microsoft.com/office/powerpoint/2010/main" val="318283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FEB8B-397A-41A1-B87D-FE755C3876E8}" type="datetime1">
              <a:rPr lang="en-US" smtClean="0"/>
              <a:t>8/28/2014</a:t>
            </a:fld>
            <a:endParaRPr lang="en-US"/>
          </a:p>
        </p:txBody>
      </p:sp>
      <p:sp>
        <p:nvSpPr>
          <p:cNvPr id="5" name="Footer Placeholder 4"/>
          <p:cNvSpPr>
            <a:spLocks noGrp="1"/>
          </p:cNvSpPr>
          <p:nvPr>
            <p:ph type="ftr" sz="quarter" idx="11"/>
          </p:nvPr>
        </p:nvSpPr>
        <p:spPr/>
        <p:txBody>
          <a:bodyPr/>
          <a:lstStyle/>
          <a:p>
            <a:r>
              <a:rPr lang="en-US" smtClean="0"/>
              <a:t>www.sfrpc.com</a:t>
            </a:r>
            <a:endParaRPr lang="en-US"/>
          </a:p>
        </p:txBody>
      </p:sp>
      <p:sp>
        <p:nvSpPr>
          <p:cNvPr id="6" name="Slide Number Placeholder 5"/>
          <p:cNvSpPr>
            <a:spLocks noGrp="1"/>
          </p:cNvSpPr>
          <p:nvPr>
            <p:ph type="sldNum" sz="quarter" idx="12"/>
          </p:nvPr>
        </p:nvSpPr>
        <p:spPr/>
        <p:txBody>
          <a:bodyPr/>
          <a:lstStyle/>
          <a:p>
            <a:fld id="{332F8D7F-98FB-4FF5-B348-3796C1D96426}" type="slidenum">
              <a:rPr lang="en-US" smtClean="0"/>
              <a:t>‹#›</a:t>
            </a:fld>
            <a:endParaRPr lang="en-US"/>
          </a:p>
        </p:txBody>
      </p:sp>
    </p:spTree>
    <p:extLst>
      <p:ext uri="{BB962C8B-B14F-4D97-AF65-F5344CB8AC3E}">
        <p14:creationId xmlns:p14="http://schemas.microsoft.com/office/powerpoint/2010/main" val="60660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D6DB88-C69C-418E-9BA6-6C785F5C97D5}" type="datetime1">
              <a:rPr lang="en-US" smtClean="0"/>
              <a:t>8/28/2014</a:t>
            </a:fld>
            <a:endParaRPr lang="en-US"/>
          </a:p>
        </p:txBody>
      </p:sp>
      <p:sp>
        <p:nvSpPr>
          <p:cNvPr id="5" name="Footer Placeholder 4"/>
          <p:cNvSpPr>
            <a:spLocks noGrp="1"/>
          </p:cNvSpPr>
          <p:nvPr>
            <p:ph type="ftr" sz="quarter" idx="11"/>
          </p:nvPr>
        </p:nvSpPr>
        <p:spPr/>
        <p:txBody>
          <a:bodyPr/>
          <a:lstStyle/>
          <a:p>
            <a:r>
              <a:rPr lang="en-US" smtClean="0"/>
              <a:t>www.sfrpc.com</a:t>
            </a:r>
            <a:endParaRPr lang="en-US"/>
          </a:p>
        </p:txBody>
      </p:sp>
      <p:sp>
        <p:nvSpPr>
          <p:cNvPr id="6" name="Slide Number Placeholder 5"/>
          <p:cNvSpPr>
            <a:spLocks noGrp="1"/>
          </p:cNvSpPr>
          <p:nvPr>
            <p:ph type="sldNum" sz="quarter" idx="12"/>
          </p:nvPr>
        </p:nvSpPr>
        <p:spPr/>
        <p:txBody>
          <a:bodyPr/>
          <a:lstStyle/>
          <a:p>
            <a:fld id="{332F8D7F-98FB-4FF5-B348-3796C1D96426}" type="slidenum">
              <a:rPr lang="en-US" smtClean="0"/>
              <a:t>‹#›</a:t>
            </a:fld>
            <a:endParaRPr lang="en-US"/>
          </a:p>
        </p:txBody>
      </p:sp>
    </p:spTree>
    <p:extLst>
      <p:ext uri="{BB962C8B-B14F-4D97-AF65-F5344CB8AC3E}">
        <p14:creationId xmlns:p14="http://schemas.microsoft.com/office/powerpoint/2010/main" val="209281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A6BC5-37C6-4CAF-B9EF-081D4B72A01C}" type="datetime1">
              <a:rPr lang="en-US" smtClean="0"/>
              <a:t>8/28/2014</a:t>
            </a:fld>
            <a:endParaRPr lang="en-US"/>
          </a:p>
        </p:txBody>
      </p:sp>
      <p:sp>
        <p:nvSpPr>
          <p:cNvPr id="5" name="Footer Placeholder 4"/>
          <p:cNvSpPr>
            <a:spLocks noGrp="1"/>
          </p:cNvSpPr>
          <p:nvPr>
            <p:ph type="ftr" sz="quarter" idx="11"/>
          </p:nvPr>
        </p:nvSpPr>
        <p:spPr/>
        <p:txBody>
          <a:bodyPr/>
          <a:lstStyle/>
          <a:p>
            <a:r>
              <a:rPr lang="en-US" smtClean="0"/>
              <a:t>www.sfrpc.com</a:t>
            </a:r>
            <a:endParaRPr lang="en-US"/>
          </a:p>
        </p:txBody>
      </p:sp>
      <p:sp>
        <p:nvSpPr>
          <p:cNvPr id="6" name="Slide Number Placeholder 5"/>
          <p:cNvSpPr>
            <a:spLocks noGrp="1"/>
          </p:cNvSpPr>
          <p:nvPr>
            <p:ph type="sldNum" sz="quarter" idx="12"/>
          </p:nvPr>
        </p:nvSpPr>
        <p:spPr/>
        <p:txBody>
          <a:bodyPr/>
          <a:lstStyle/>
          <a:p>
            <a:fld id="{332F8D7F-98FB-4FF5-B348-3796C1D96426}" type="slidenum">
              <a:rPr lang="en-US" smtClean="0"/>
              <a:t>‹#›</a:t>
            </a:fld>
            <a:endParaRPr lang="en-US"/>
          </a:p>
        </p:txBody>
      </p:sp>
    </p:spTree>
    <p:extLst>
      <p:ext uri="{BB962C8B-B14F-4D97-AF65-F5344CB8AC3E}">
        <p14:creationId xmlns:p14="http://schemas.microsoft.com/office/powerpoint/2010/main" val="194455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4DE104-5D72-4359-9EF7-D06A7FFFCB4B}" type="datetime1">
              <a:rPr lang="en-US" smtClean="0"/>
              <a:t>8/28/2014</a:t>
            </a:fld>
            <a:endParaRPr lang="en-US"/>
          </a:p>
        </p:txBody>
      </p:sp>
      <p:sp>
        <p:nvSpPr>
          <p:cNvPr id="6" name="Footer Placeholder 5"/>
          <p:cNvSpPr>
            <a:spLocks noGrp="1"/>
          </p:cNvSpPr>
          <p:nvPr>
            <p:ph type="ftr" sz="quarter" idx="11"/>
          </p:nvPr>
        </p:nvSpPr>
        <p:spPr/>
        <p:txBody>
          <a:bodyPr/>
          <a:lstStyle/>
          <a:p>
            <a:r>
              <a:rPr lang="en-US" smtClean="0"/>
              <a:t>www.sfrpc.com</a:t>
            </a:r>
            <a:endParaRPr lang="en-US"/>
          </a:p>
        </p:txBody>
      </p:sp>
      <p:sp>
        <p:nvSpPr>
          <p:cNvPr id="7" name="Slide Number Placeholder 6"/>
          <p:cNvSpPr>
            <a:spLocks noGrp="1"/>
          </p:cNvSpPr>
          <p:nvPr>
            <p:ph type="sldNum" sz="quarter" idx="12"/>
          </p:nvPr>
        </p:nvSpPr>
        <p:spPr/>
        <p:txBody>
          <a:bodyPr/>
          <a:lstStyle/>
          <a:p>
            <a:fld id="{332F8D7F-98FB-4FF5-B348-3796C1D96426}" type="slidenum">
              <a:rPr lang="en-US" smtClean="0"/>
              <a:t>‹#›</a:t>
            </a:fld>
            <a:endParaRPr lang="en-US"/>
          </a:p>
        </p:txBody>
      </p:sp>
    </p:spTree>
    <p:extLst>
      <p:ext uri="{BB962C8B-B14F-4D97-AF65-F5344CB8AC3E}">
        <p14:creationId xmlns:p14="http://schemas.microsoft.com/office/powerpoint/2010/main" val="94381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36355-FEEF-46A2-8787-EF574C535792}" type="datetime1">
              <a:rPr lang="en-US" smtClean="0"/>
              <a:t>8/28/2014</a:t>
            </a:fld>
            <a:endParaRPr lang="en-US"/>
          </a:p>
        </p:txBody>
      </p:sp>
      <p:sp>
        <p:nvSpPr>
          <p:cNvPr id="8" name="Footer Placeholder 7"/>
          <p:cNvSpPr>
            <a:spLocks noGrp="1"/>
          </p:cNvSpPr>
          <p:nvPr>
            <p:ph type="ftr" sz="quarter" idx="11"/>
          </p:nvPr>
        </p:nvSpPr>
        <p:spPr/>
        <p:txBody>
          <a:bodyPr/>
          <a:lstStyle/>
          <a:p>
            <a:r>
              <a:rPr lang="en-US" smtClean="0"/>
              <a:t>www.sfrpc.com</a:t>
            </a:r>
            <a:endParaRPr lang="en-US"/>
          </a:p>
        </p:txBody>
      </p:sp>
      <p:sp>
        <p:nvSpPr>
          <p:cNvPr id="9" name="Slide Number Placeholder 8"/>
          <p:cNvSpPr>
            <a:spLocks noGrp="1"/>
          </p:cNvSpPr>
          <p:nvPr>
            <p:ph type="sldNum" sz="quarter" idx="12"/>
          </p:nvPr>
        </p:nvSpPr>
        <p:spPr/>
        <p:txBody>
          <a:bodyPr/>
          <a:lstStyle/>
          <a:p>
            <a:fld id="{332F8D7F-98FB-4FF5-B348-3796C1D96426}" type="slidenum">
              <a:rPr lang="en-US" smtClean="0"/>
              <a:t>‹#›</a:t>
            </a:fld>
            <a:endParaRPr lang="en-US"/>
          </a:p>
        </p:txBody>
      </p:sp>
    </p:spTree>
    <p:extLst>
      <p:ext uri="{BB962C8B-B14F-4D97-AF65-F5344CB8AC3E}">
        <p14:creationId xmlns:p14="http://schemas.microsoft.com/office/powerpoint/2010/main" val="37285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45DC52-A1A3-4BBC-9C21-412F48AC4756}" type="datetime1">
              <a:rPr lang="en-US" smtClean="0"/>
              <a:t>8/28/2014</a:t>
            </a:fld>
            <a:endParaRPr lang="en-US"/>
          </a:p>
        </p:txBody>
      </p:sp>
      <p:sp>
        <p:nvSpPr>
          <p:cNvPr id="4" name="Footer Placeholder 3"/>
          <p:cNvSpPr>
            <a:spLocks noGrp="1"/>
          </p:cNvSpPr>
          <p:nvPr>
            <p:ph type="ftr" sz="quarter" idx="11"/>
          </p:nvPr>
        </p:nvSpPr>
        <p:spPr/>
        <p:txBody>
          <a:bodyPr/>
          <a:lstStyle/>
          <a:p>
            <a:r>
              <a:rPr lang="en-US" smtClean="0"/>
              <a:t>www.sfrpc.com</a:t>
            </a:r>
            <a:endParaRPr lang="en-US"/>
          </a:p>
        </p:txBody>
      </p:sp>
      <p:sp>
        <p:nvSpPr>
          <p:cNvPr id="5" name="Slide Number Placeholder 4"/>
          <p:cNvSpPr>
            <a:spLocks noGrp="1"/>
          </p:cNvSpPr>
          <p:nvPr>
            <p:ph type="sldNum" sz="quarter" idx="12"/>
          </p:nvPr>
        </p:nvSpPr>
        <p:spPr/>
        <p:txBody>
          <a:bodyPr/>
          <a:lstStyle/>
          <a:p>
            <a:fld id="{332F8D7F-98FB-4FF5-B348-3796C1D96426}" type="slidenum">
              <a:rPr lang="en-US" smtClean="0"/>
              <a:t>‹#›</a:t>
            </a:fld>
            <a:endParaRPr lang="en-US"/>
          </a:p>
        </p:txBody>
      </p:sp>
    </p:spTree>
    <p:extLst>
      <p:ext uri="{BB962C8B-B14F-4D97-AF65-F5344CB8AC3E}">
        <p14:creationId xmlns:p14="http://schemas.microsoft.com/office/powerpoint/2010/main" val="310816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DFCC5-33AB-4A8E-ACB3-B3AB9E386DFB}" type="datetime1">
              <a:rPr lang="en-US" smtClean="0"/>
              <a:t>8/28/2014</a:t>
            </a:fld>
            <a:endParaRPr lang="en-US"/>
          </a:p>
        </p:txBody>
      </p:sp>
      <p:sp>
        <p:nvSpPr>
          <p:cNvPr id="3" name="Footer Placeholder 2"/>
          <p:cNvSpPr>
            <a:spLocks noGrp="1"/>
          </p:cNvSpPr>
          <p:nvPr>
            <p:ph type="ftr" sz="quarter" idx="11"/>
          </p:nvPr>
        </p:nvSpPr>
        <p:spPr/>
        <p:txBody>
          <a:bodyPr/>
          <a:lstStyle/>
          <a:p>
            <a:r>
              <a:rPr lang="en-US" smtClean="0"/>
              <a:t>www.sfrpc.com</a:t>
            </a:r>
            <a:endParaRPr lang="en-US"/>
          </a:p>
        </p:txBody>
      </p:sp>
      <p:sp>
        <p:nvSpPr>
          <p:cNvPr id="4" name="Slide Number Placeholder 3"/>
          <p:cNvSpPr>
            <a:spLocks noGrp="1"/>
          </p:cNvSpPr>
          <p:nvPr>
            <p:ph type="sldNum" sz="quarter" idx="12"/>
          </p:nvPr>
        </p:nvSpPr>
        <p:spPr/>
        <p:txBody>
          <a:bodyPr/>
          <a:lstStyle/>
          <a:p>
            <a:fld id="{332F8D7F-98FB-4FF5-B348-3796C1D96426}" type="slidenum">
              <a:rPr lang="en-US" smtClean="0"/>
              <a:t>‹#›</a:t>
            </a:fld>
            <a:endParaRPr lang="en-US"/>
          </a:p>
        </p:txBody>
      </p:sp>
    </p:spTree>
    <p:extLst>
      <p:ext uri="{BB962C8B-B14F-4D97-AF65-F5344CB8AC3E}">
        <p14:creationId xmlns:p14="http://schemas.microsoft.com/office/powerpoint/2010/main" val="1644232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C17764-1168-45AD-BCE1-6B36BAA91203}" type="datetime1">
              <a:rPr lang="en-US" smtClean="0"/>
              <a:t>8/28/2014</a:t>
            </a:fld>
            <a:endParaRPr lang="en-US"/>
          </a:p>
        </p:txBody>
      </p:sp>
      <p:sp>
        <p:nvSpPr>
          <p:cNvPr id="6" name="Footer Placeholder 5"/>
          <p:cNvSpPr>
            <a:spLocks noGrp="1"/>
          </p:cNvSpPr>
          <p:nvPr>
            <p:ph type="ftr" sz="quarter" idx="11"/>
          </p:nvPr>
        </p:nvSpPr>
        <p:spPr/>
        <p:txBody>
          <a:bodyPr/>
          <a:lstStyle/>
          <a:p>
            <a:r>
              <a:rPr lang="en-US" smtClean="0"/>
              <a:t>www.sfrpc.com</a:t>
            </a:r>
            <a:endParaRPr lang="en-US"/>
          </a:p>
        </p:txBody>
      </p:sp>
      <p:sp>
        <p:nvSpPr>
          <p:cNvPr id="7" name="Slide Number Placeholder 6"/>
          <p:cNvSpPr>
            <a:spLocks noGrp="1"/>
          </p:cNvSpPr>
          <p:nvPr>
            <p:ph type="sldNum" sz="quarter" idx="12"/>
          </p:nvPr>
        </p:nvSpPr>
        <p:spPr/>
        <p:txBody>
          <a:bodyPr/>
          <a:lstStyle/>
          <a:p>
            <a:fld id="{332F8D7F-98FB-4FF5-B348-3796C1D96426}" type="slidenum">
              <a:rPr lang="en-US" smtClean="0"/>
              <a:t>‹#›</a:t>
            </a:fld>
            <a:endParaRPr lang="en-US"/>
          </a:p>
        </p:txBody>
      </p:sp>
    </p:spTree>
    <p:extLst>
      <p:ext uri="{BB962C8B-B14F-4D97-AF65-F5344CB8AC3E}">
        <p14:creationId xmlns:p14="http://schemas.microsoft.com/office/powerpoint/2010/main" val="296536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C54C1-D268-4C83-9B84-11B82BD6CC5F}" type="datetime1">
              <a:rPr lang="en-US" smtClean="0"/>
              <a:t>8/28/2014</a:t>
            </a:fld>
            <a:endParaRPr lang="en-US"/>
          </a:p>
        </p:txBody>
      </p:sp>
      <p:sp>
        <p:nvSpPr>
          <p:cNvPr id="6" name="Footer Placeholder 5"/>
          <p:cNvSpPr>
            <a:spLocks noGrp="1"/>
          </p:cNvSpPr>
          <p:nvPr>
            <p:ph type="ftr" sz="quarter" idx="11"/>
          </p:nvPr>
        </p:nvSpPr>
        <p:spPr/>
        <p:txBody>
          <a:bodyPr/>
          <a:lstStyle/>
          <a:p>
            <a:r>
              <a:rPr lang="en-US" smtClean="0"/>
              <a:t>www.sfrpc.com</a:t>
            </a:r>
            <a:endParaRPr lang="en-US"/>
          </a:p>
        </p:txBody>
      </p:sp>
      <p:sp>
        <p:nvSpPr>
          <p:cNvPr id="7" name="Slide Number Placeholder 6"/>
          <p:cNvSpPr>
            <a:spLocks noGrp="1"/>
          </p:cNvSpPr>
          <p:nvPr>
            <p:ph type="sldNum" sz="quarter" idx="12"/>
          </p:nvPr>
        </p:nvSpPr>
        <p:spPr/>
        <p:txBody>
          <a:bodyPr/>
          <a:lstStyle/>
          <a:p>
            <a:fld id="{332F8D7F-98FB-4FF5-B348-3796C1D96426}" type="slidenum">
              <a:rPr lang="en-US" smtClean="0"/>
              <a:t>‹#›</a:t>
            </a:fld>
            <a:endParaRPr lang="en-US"/>
          </a:p>
        </p:txBody>
      </p:sp>
    </p:spTree>
    <p:extLst>
      <p:ext uri="{BB962C8B-B14F-4D97-AF65-F5344CB8AC3E}">
        <p14:creationId xmlns:p14="http://schemas.microsoft.com/office/powerpoint/2010/main" val="365078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9F160-F741-454B-A77D-053A99F9F4A1}" type="datetime1">
              <a:rPr lang="en-US" smtClean="0"/>
              <a:t>8/28/2014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www.sfrpc.com</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F8D7F-98FB-4FF5-B348-3796C1D96426}" type="slidenum">
              <a:rPr lang="en-US" smtClean="0"/>
              <a:t>‹#›</a:t>
            </a:fld>
            <a:endParaRPr lang="en-US"/>
          </a:p>
        </p:txBody>
      </p:sp>
    </p:spTree>
    <p:extLst>
      <p:ext uri="{BB962C8B-B14F-4D97-AF65-F5344CB8AC3E}">
        <p14:creationId xmlns:p14="http://schemas.microsoft.com/office/powerpoint/2010/main" val="1380414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2.jpe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3.xml"/><Relationship Id="rId7" Type="http://schemas.openxmlformats.org/officeDocument/2006/relationships/image" Target="../media/image2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27.jpeg"/><Relationship Id="rId4" Type="http://schemas.openxmlformats.org/officeDocument/2006/relationships/diagramQuickStyle" Target="../diagrams/quickStyle3.xml"/><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68553"/>
            <a:ext cx="7772400" cy="2387600"/>
          </a:xfrm>
        </p:spPr>
        <p:txBody>
          <a:bodyPr/>
          <a:lstStyle/>
          <a:p>
            <a:r>
              <a:rPr lang="en-US" dirty="0">
                <a:effectLst>
                  <a:outerShdw blurRad="38100" dist="19050" dir="2700000" algn="tl">
                    <a:schemeClr val="dk1">
                      <a:alpha val="40000"/>
                    </a:schemeClr>
                  </a:outerShdw>
                </a:effectLst>
              </a:rPr>
              <a:t>Adaptation Action Areas</a:t>
            </a:r>
            <a:r>
              <a:rPr lang="en-US" dirty="0"/>
              <a:t/>
            </a:r>
            <a:br>
              <a:rPr lang="en-US" dirty="0"/>
            </a:br>
            <a:endParaRPr lang="en-US" dirty="0"/>
          </a:p>
        </p:txBody>
      </p:sp>
      <p:sp>
        <p:nvSpPr>
          <p:cNvPr id="3" name="Subtitle 2"/>
          <p:cNvSpPr>
            <a:spLocks noGrp="1"/>
          </p:cNvSpPr>
          <p:nvPr>
            <p:ph type="subTitle" idx="1"/>
          </p:nvPr>
        </p:nvSpPr>
        <p:spPr>
          <a:xfrm>
            <a:off x="1143000" y="3318838"/>
            <a:ext cx="6858000" cy="1655762"/>
          </a:xfrm>
        </p:spPr>
        <p:txBody>
          <a:bodyPr/>
          <a:lstStyle/>
          <a:p>
            <a:r>
              <a:rPr lang="en-US" dirty="0" smtClean="0"/>
              <a:t>Jim Murley</a:t>
            </a:r>
          </a:p>
          <a:p>
            <a:r>
              <a:rPr lang="en-US" dirty="0" smtClean="0"/>
              <a:t>South Florida Regional Planning Council</a:t>
            </a:r>
          </a:p>
          <a:p>
            <a:r>
              <a:rPr lang="en-US" dirty="0" smtClean="0"/>
              <a:t>AAA Workshop, August 28, 2014</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81380" y="5001761"/>
            <a:ext cx="7381240" cy="1217930"/>
          </a:xfrm>
          <a:prstGeom prst="rect">
            <a:avLst/>
          </a:prstGeom>
        </p:spPr>
      </p:pic>
      <p:pic>
        <p:nvPicPr>
          <p:cNvPr id="6" name="Picture 5" descr="http://seven50.org/wp-content/uploads/2012/05/Council-high-resolution-sfrp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0124"/>
            <a:ext cx="1828800" cy="1828800"/>
          </a:xfrm>
          <a:prstGeom prst="rect">
            <a:avLst/>
          </a:prstGeom>
          <a:noFill/>
          <a:ln>
            <a:noFill/>
          </a:ln>
        </p:spPr>
      </p:pic>
    </p:spTree>
    <p:extLst>
      <p:ext uri="{BB962C8B-B14F-4D97-AF65-F5344CB8AC3E}">
        <p14:creationId xmlns:p14="http://schemas.microsoft.com/office/powerpoint/2010/main" val="1690793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883285" y="487045"/>
            <a:ext cx="7377430" cy="5883910"/>
          </a:xfrm>
          <a:prstGeom prst="rect">
            <a:avLst/>
          </a:prstGeom>
        </p:spPr>
      </p:pic>
      <p:sp>
        <p:nvSpPr>
          <p:cNvPr id="6" name="Footer Placeholder 5"/>
          <p:cNvSpPr>
            <a:spLocks noGrp="1"/>
          </p:cNvSpPr>
          <p:nvPr>
            <p:ph type="ftr" sz="quarter" idx="11"/>
          </p:nvPr>
        </p:nvSpPr>
        <p:spPr/>
        <p:txBody>
          <a:bodyPr/>
          <a:lstStyle/>
          <a:p>
            <a:r>
              <a:rPr lang="en-US" dirty="0" smtClean="0"/>
              <a:t>www.sfrpc.com</a:t>
            </a:r>
            <a:endParaRPr lang="en-US" dirty="0"/>
          </a:p>
        </p:txBody>
      </p:sp>
      <p:pic>
        <p:nvPicPr>
          <p:cNvPr id="7" name="Picture 6" descr="http://seven50.org/wp-content/uploads/2012/05/Council-high-resolution-sfrpc.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20124"/>
            <a:ext cx="1828800" cy="1828800"/>
          </a:xfrm>
          <a:prstGeom prst="rect">
            <a:avLst/>
          </a:prstGeom>
          <a:noFill/>
          <a:ln>
            <a:noFill/>
          </a:ln>
        </p:spPr>
      </p:pic>
      <p:sp>
        <p:nvSpPr>
          <p:cNvPr id="8" name="Text Box 2"/>
          <p:cNvSpPr txBox="1">
            <a:spLocks noChangeArrowheads="1"/>
          </p:cNvSpPr>
          <p:nvPr/>
        </p:nvSpPr>
        <p:spPr bwMode="auto">
          <a:xfrm>
            <a:off x="555308" y="3668714"/>
            <a:ext cx="2140585" cy="2877502"/>
          </a:xfrm>
          <a:prstGeom prst="rect">
            <a:avLst/>
          </a:prstGeom>
          <a:solidFill>
            <a:schemeClr val="bg1">
              <a:lumMod val="95000"/>
            </a:schemeClr>
          </a:solidFill>
          <a:ln w="9525">
            <a:solidFill>
              <a:schemeClr val="accent1"/>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ln>
                  <a:noFill/>
                </a:ln>
                <a:solidFill>
                  <a:srgbClr val="000000"/>
                </a:solidFill>
                <a:effectLst>
                  <a:outerShdw blurRad="38100" dist="19050" dir="2700000" algn="tl">
                    <a:schemeClr val="dk1">
                      <a:alpha val="40000"/>
                    </a:schemeClr>
                  </a:outerShdw>
                </a:effectLst>
                <a:latin typeface="Century Gothic" panose="020B0502020202020204" pitchFamily="34" charset="0"/>
                <a:ea typeface="Calibri" panose="020F0502020204030204" pitchFamily="34" charset="0"/>
                <a:cs typeface="Times New Roman" panose="02020603050405020304" pitchFamily="18" charset="0"/>
              </a:rPr>
              <a:t>Strategies for Adaptation Action Areas may include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smtClean="0">
                <a:ln>
                  <a:noFill/>
                </a:ln>
                <a:solidFill>
                  <a:srgbClr val="000000"/>
                </a:solidFill>
                <a:effectLst>
                  <a:outerShdw blurRad="38100" dist="19050" dir="2700000" algn="tl">
                    <a:schemeClr val="dk1">
                      <a:alpha val="40000"/>
                    </a:schemeClr>
                  </a:outerShdw>
                </a:effectLst>
                <a:latin typeface="Century Gothic" panose="020B0502020202020204" pitchFamily="34" charset="0"/>
                <a:ea typeface="Calibri" panose="020F0502020204030204" pitchFamily="34" charset="0"/>
                <a:cs typeface="Times New Roman" panose="02020603050405020304" pitchFamily="18" charset="0"/>
              </a:rPr>
              <a:t>Protection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smtClean="0">
                <a:ln>
                  <a:noFill/>
                </a:ln>
                <a:solidFill>
                  <a:srgbClr val="000000"/>
                </a:solidFill>
                <a:effectLst>
                  <a:outerShdw blurRad="38100" dist="19050" dir="2700000" algn="tl">
                    <a:schemeClr val="dk1">
                      <a:alpha val="40000"/>
                    </a:schemeClr>
                  </a:outerShdw>
                </a:effectLst>
                <a:latin typeface="Century Gothic" panose="020B0502020202020204" pitchFamily="34" charset="0"/>
                <a:ea typeface="Calibri" panose="020F0502020204030204" pitchFamily="34" charset="0"/>
                <a:cs typeface="Times New Roman" panose="02020603050405020304" pitchFamily="18" charset="0"/>
              </a:rPr>
              <a:t>Accommodation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smtClean="0">
                <a:ln>
                  <a:noFill/>
                </a:ln>
                <a:solidFill>
                  <a:srgbClr val="000000"/>
                </a:solidFill>
                <a:effectLst>
                  <a:outerShdw blurRad="38100" dist="19050" dir="2700000" algn="tl">
                    <a:schemeClr val="dk1">
                      <a:alpha val="40000"/>
                    </a:schemeClr>
                  </a:outerShdw>
                </a:effectLst>
                <a:latin typeface="Century Gothic" panose="020B0502020202020204" pitchFamily="34" charset="0"/>
                <a:ea typeface="Calibri" panose="020F0502020204030204" pitchFamily="34" charset="0"/>
                <a:cs typeface="Times New Roman" panose="02020603050405020304" pitchFamily="18" charset="0"/>
              </a:rPr>
              <a:t>Managed </a:t>
            </a:r>
            <a:r>
              <a:rPr lang="en-US" sz="1600" b="1" dirty="0">
                <a:ln>
                  <a:noFill/>
                </a:ln>
                <a:solidFill>
                  <a:srgbClr val="000000"/>
                </a:solidFill>
                <a:effectLst>
                  <a:outerShdw blurRad="38100" dist="19050" dir="2700000" algn="tl">
                    <a:schemeClr val="dk1">
                      <a:alpha val="40000"/>
                    </a:schemeClr>
                  </a:outerShdw>
                </a:effectLst>
                <a:latin typeface="Century Gothic" panose="020B0502020202020204" pitchFamily="34" charset="0"/>
                <a:ea typeface="Calibri" panose="020F0502020204030204" pitchFamily="34" charset="0"/>
                <a:cs typeface="Times New Roman" panose="02020603050405020304" pitchFamily="18" charset="0"/>
              </a:rPr>
              <a:t>retreat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smtClean="0">
                <a:ln>
                  <a:noFill/>
                </a:ln>
                <a:solidFill>
                  <a:srgbClr val="000000"/>
                </a:solidFill>
                <a:effectLst>
                  <a:outerShdw blurRad="38100" dist="19050" dir="2700000" algn="tl">
                    <a:schemeClr val="dk1">
                      <a:alpha val="40000"/>
                    </a:schemeClr>
                  </a:outerShdw>
                </a:effectLst>
                <a:latin typeface="Century Gothic" panose="020B0502020202020204" pitchFamily="34" charset="0"/>
                <a:ea typeface="Calibri" panose="020F0502020204030204" pitchFamily="34" charset="0"/>
                <a:cs typeface="Times New Roman" panose="02020603050405020304" pitchFamily="18" charset="0"/>
              </a:rPr>
              <a:t>Avoidance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smtClean="0">
                <a:ln>
                  <a:noFill/>
                </a:ln>
                <a:solidFill>
                  <a:srgbClr val="000000"/>
                </a:solidFill>
                <a:effectLst>
                  <a:outerShdw blurRad="38100" dist="19050" dir="2700000" algn="tl">
                    <a:schemeClr val="dk1">
                      <a:alpha val="40000"/>
                    </a:schemeClr>
                  </a:outerShdw>
                </a:effectLst>
                <a:latin typeface="Century Gothic" panose="020B0502020202020204" pitchFamily="34" charset="0"/>
                <a:ea typeface="Calibri" panose="020F0502020204030204" pitchFamily="34" charset="0"/>
                <a:cs typeface="Times New Roman" panose="02020603050405020304" pitchFamily="18" charset="0"/>
              </a:rPr>
              <a:t>Other </a:t>
            </a:r>
            <a:r>
              <a:rPr lang="en-US" sz="1600" b="1" dirty="0">
                <a:ln>
                  <a:noFill/>
                </a:ln>
                <a:solidFill>
                  <a:srgbClr val="000000"/>
                </a:solidFill>
                <a:effectLst>
                  <a:outerShdw blurRad="38100" dist="19050" dir="2700000" algn="tl">
                    <a:schemeClr val="dk1">
                      <a:alpha val="40000"/>
                    </a:schemeClr>
                  </a:outerShdw>
                </a:effectLst>
                <a:latin typeface="Century Gothic" panose="020B0502020202020204" pitchFamily="34" charset="0"/>
                <a:ea typeface="Calibri" panose="020F0502020204030204" pitchFamily="34" charset="0"/>
                <a:cs typeface="Times New Roman" panose="02020603050405020304" pitchFamily="18" charset="0"/>
              </a:rPr>
              <a:t>options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4173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09775247"/>
              </p:ext>
            </p:extLst>
          </p:nvPr>
        </p:nvGraphicFramePr>
        <p:xfrm>
          <a:off x="-1" y="20124"/>
          <a:ext cx="8774723" cy="6837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www.sfrpc.com</a:t>
            </a:r>
            <a:endParaRPr lang="en-US"/>
          </a:p>
        </p:txBody>
      </p:sp>
      <p:pic>
        <p:nvPicPr>
          <p:cNvPr id="5" name="Picture 4" descr="http://seven50.org/wp-content/uploads/2012/05/Council-high-resolution-sfrpc.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5200" y="20124"/>
            <a:ext cx="1828800" cy="1828800"/>
          </a:xfrm>
          <a:prstGeom prst="rect">
            <a:avLst/>
          </a:prstGeom>
          <a:noFill/>
          <a:ln>
            <a:noFill/>
          </a:ln>
        </p:spPr>
      </p:pic>
      <p:graphicFrame>
        <p:nvGraphicFramePr>
          <p:cNvPr id="7" name="Diagram 6"/>
          <p:cNvGraphicFramePr/>
          <p:nvPr>
            <p:extLst>
              <p:ext uri="{D42A27DB-BD31-4B8C-83A1-F6EECF244321}">
                <p14:modId xmlns:p14="http://schemas.microsoft.com/office/powerpoint/2010/main" val="2743156950"/>
              </p:ext>
            </p:extLst>
          </p:nvPr>
        </p:nvGraphicFramePr>
        <p:xfrm>
          <a:off x="0" y="597877"/>
          <a:ext cx="9144000" cy="57584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3228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www.sfrpc.com</a:t>
            </a:r>
            <a:endParaRPr lang="en-US"/>
          </a:p>
        </p:txBody>
      </p:sp>
      <p:graphicFrame>
        <p:nvGraphicFramePr>
          <p:cNvPr id="5" name="Diagram 4"/>
          <p:cNvGraphicFramePr/>
          <p:nvPr>
            <p:extLst>
              <p:ext uri="{D42A27DB-BD31-4B8C-83A1-F6EECF244321}">
                <p14:modId xmlns:p14="http://schemas.microsoft.com/office/powerpoint/2010/main" val="721197828"/>
              </p:ext>
            </p:extLst>
          </p:nvPr>
        </p:nvGraphicFramePr>
        <p:xfrm>
          <a:off x="1230406" y="658906"/>
          <a:ext cx="6790764" cy="5540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5493" y="-13447"/>
            <a:ext cx="1908507" cy="1307592"/>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t="44199"/>
          <a:stretch/>
        </p:blipFill>
        <p:spPr>
          <a:xfrm>
            <a:off x="1" y="-13447"/>
            <a:ext cx="1850206" cy="1307592"/>
          </a:xfrm>
          <a:prstGeom prst="rect">
            <a:avLst/>
          </a:prstGeom>
        </p:spPr>
      </p:pic>
      <p:pic>
        <p:nvPicPr>
          <p:cNvPr id="9" name="Picture 8"/>
          <p:cNvPicPr>
            <a:picLocks noChangeAspect="1"/>
          </p:cNvPicPr>
          <p:nvPr/>
        </p:nvPicPr>
        <p:blipFill rotWithShape="1">
          <a:blip r:embed="rId9"/>
          <a:srcRect t="11829"/>
          <a:stretch/>
        </p:blipFill>
        <p:spPr>
          <a:xfrm>
            <a:off x="7235493" y="5554739"/>
            <a:ext cx="1908507" cy="1307592"/>
          </a:xfrm>
          <a:prstGeom prst="rect">
            <a:avLst/>
          </a:prstGeom>
        </p:spPr>
      </p:pic>
      <p:pic>
        <p:nvPicPr>
          <p:cNvPr id="1026" name="Picture 2" descr="http://www.ces.fau.edu/SLR2013/images/coas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5554739"/>
            <a:ext cx="1850207" cy="130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445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www.sfrpc.com</a:t>
            </a:r>
            <a:endParaRPr lang="en-US"/>
          </a:p>
        </p:txBody>
      </p:sp>
      <p:pic>
        <p:nvPicPr>
          <p:cNvPr id="5" name="Picture 4" descr="http://seven50.org/wp-content/uploads/2012/05/Council-high-resolution-sfrp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0628" y="20124"/>
            <a:ext cx="1393371" cy="1402528"/>
          </a:xfrm>
          <a:prstGeom prst="rect">
            <a:avLst/>
          </a:prstGeom>
          <a:noFill/>
          <a:ln>
            <a:noFill/>
          </a:ln>
        </p:spPr>
      </p:pic>
      <p:pic>
        <p:nvPicPr>
          <p:cNvPr id="9" name="Picture 8"/>
          <p:cNvPicPr/>
          <p:nvPr/>
        </p:nvPicPr>
        <p:blipFill>
          <a:blip r:embed="rId3"/>
          <a:stretch>
            <a:fillRect/>
          </a:stretch>
        </p:blipFill>
        <p:spPr>
          <a:xfrm>
            <a:off x="3412490" y="2077781"/>
            <a:ext cx="5731510" cy="3742690"/>
          </a:xfrm>
          <a:prstGeom prst="rect">
            <a:avLst/>
          </a:prstGeom>
        </p:spPr>
      </p:pic>
      <p:sp>
        <p:nvSpPr>
          <p:cNvPr id="10" name="Rectangle 9"/>
          <p:cNvSpPr/>
          <p:nvPr/>
        </p:nvSpPr>
        <p:spPr>
          <a:xfrm>
            <a:off x="163195" y="179338"/>
            <a:ext cx="3075305" cy="3139321"/>
          </a:xfrm>
          <a:prstGeom prst="rect">
            <a:avLst/>
          </a:prstGeom>
        </p:spPr>
        <p:txBody>
          <a:bodyPr wrap="square">
            <a:spAutoFit/>
          </a:bodyPr>
          <a:lstStyle/>
          <a:p>
            <a:r>
              <a:rPr lang="en-US" dirty="0" smtClean="0">
                <a:effectLst/>
                <a:latin typeface="Times New Roman" panose="02020603050405020304" pitchFamily="18" charset="0"/>
                <a:ea typeface="Times New Roman" panose="02020603050405020304" pitchFamily="18" charset="0"/>
              </a:rPr>
              <a:t>The October 2010 high tides along the </a:t>
            </a:r>
            <a:r>
              <a:rPr lang="en-US" dirty="0" err="1" smtClean="0">
                <a:effectLst/>
                <a:latin typeface="Times New Roman" panose="02020603050405020304" pitchFamily="18" charset="0"/>
                <a:ea typeface="Times New Roman" panose="02020603050405020304" pitchFamily="18" charset="0"/>
              </a:rPr>
              <a:t>Riverwalk</a:t>
            </a:r>
            <a:r>
              <a:rPr lang="en-US" dirty="0" smtClean="0">
                <a:effectLst/>
                <a:latin typeface="Times New Roman" panose="02020603050405020304" pitchFamily="18" charset="0"/>
                <a:ea typeface="Times New Roman" panose="02020603050405020304" pitchFamily="18" charset="0"/>
              </a:rPr>
              <a:t>, as seen (clockwise from top-left) along the New River, at the </a:t>
            </a:r>
            <a:r>
              <a:rPr lang="en-US" dirty="0" err="1" smtClean="0">
                <a:effectLst/>
                <a:latin typeface="Times New Roman" panose="02020603050405020304" pitchFamily="18" charset="0"/>
                <a:ea typeface="Times New Roman" panose="02020603050405020304" pitchFamily="18" charset="0"/>
              </a:rPr>
              <a:t>Stranahan</a:t>
            </a:r>
            <a:r>
              <a:rPr lang="en-US" dirty="0" smtClean="0">
                <a:effectLst/>
                <a:latin typeface="Times New Roman" panose="02020603050405020304" pitchFamily="18" charset="0"/>
                <a:ea typeface="Times New Roman" panose="02020603050405020304" pitchFamily="18" charset="0"/>
              </a:rPr>
              <a:t> House, in front of the Museum of Science and Discovery, and along the </a:t>
            </a:r>
            <a:r>
              <a:rPr lang="en-US" dirty="0" err="1" smtClean="0">
                <a:effectLst/>
                <a:latin typeface="Times New Roman" panose="02020603050405020304" pitchFamily="18" charset="0"/>
                <a:ea typeface="Times New Roman" panose="02020603050405020304" pitchFamily="18" charset="0"/>
              </a:rPr>
              <a:t>Riverwalk</a:t>
            </a:r>
            <a:r>
              <a:rPr lang="en-US" dirty="0" smtClean="0">
                <a:effectLst/>
                <a:latin typeface="Times New Roman" panose="02020603050405020304" pitchFamily="18" charset="0"/>
                <a:ea typeface="Times New Roman" panose="02020603050405020304" pitchFamily="18" charset="0"/>
              </a:rPr>
              <a:t>. Photo Source: Final Report from the Urban Land Institute Technical Assistant Panel on Climate Adaptation.</a:t>
            </a:r>
            <a:endParaRPr lang="en-US" dirty="0"/>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372745" y="3949126"/>
            <a:ext cx="2865755" cy="2220913"/>
          </a:xfrm>
          <a:prstGeom prst="rect">
            <a:avLst/>
          </a:prstGeom>
        </p:spPr>
      </p:pic>
    </p:spTree>
    <p:extLst>
      <p:ext uri="{BB962C8B-B14F-4D97-AF65-F5344CB8AC3E}">
        <p14:creationId xmlns:p14="http://schemas.microsoft.com/office/powerpoint/2010/main" val="320497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950" y="1504951"/>
            <a:ext cx="7886700" cy="4351338"/>
          </a:xfrm>
        </p:spPr>
        <p:txBody>
          <a:bodyPr/>
          <a:lstStyle/>
          <a:p>
            <a:endParaRPr lang="en-US" b="1" dirty="0"/>
          </a:p>
          <a:p>
            <a:endParaRPr lang="en-US" dirty="0"/>
          </a:p>
        </p:txBody>
      </p:sp>
      <p:sp>
        <p:nvSpPr>
          <p:cNvPr id="4" name="Footer Placeholder 3"/>
          <p:cNvSpPr>
            <a:spLocks noGrp="1"/>
          </p:cNvSpPr>
          <p:nvPr>
            <p:ph type="ftr" sz="quarter" idx="11"/>
          </p:nvPr>
        </p:nvSpPr>
        <p:spPr/>
        <p:txBody>
          <a:bodyPr/>
          <a:lstStyle/>
          <a:p>
            <a:r>
              <a:rPr lang="en-US" smtClean="0"/>
              <a:t>www.sfrpc.com</a:t>
            </a:r>
            <a:endParaRPr lang="en-US"/>
          </a:p>
        </p:txBody>
      </p:sp>
      <p:pic>
        <p:nvPicPr>
          <p:cNvPr id="5" name="Picture 4" descr="http://seven50.org/wp-content/uploads/2012/05/Council-high-resolution-sfrp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1900" y="20124"/>
            <a:ext cx="1562100" cy="1484827"/>
          </a:xfrm>
          <a:prstGeom prst="rect">
            <a:avLst/>
          </a:prstGeom>
          <a:noFill/>
          <a:ln>
            <a:noFill/>
          </a:ln>
        </p:spPr>
      </p:pic>
      <p:pic>
        <p:nvPicPr>
          <p:cNvPr id="10" name="Picture 9"/>
          <p:cNvPicPr/>
          <p:nvPr/>
        </p:nvPicPr>
        <p:blipFill>
          <a:blip r:embed="rId3"/>
          <a:stretch>
            <a:fillRect/>
          </a:stretch>
        </p:blipFill>
        <p:spPr>
          <a:xfrm>
            <a:off x="488950" y="1344706"/>
            <a:ext cx="7874000" cy="4511583"/>
          </a:xfrm>
          <a:prstGeom prst="rect">
            <a:avLst/>
          </a:prstGeom>
        </p:spPr>
      </p:pic>
    </p:spTree>
    <p:extLst>
      <p:ext uri="{BB962C8B-B14F-4D97-AF65-F5344CB8AC3E}">
        <p14:creationId xmlns:p14="http://schemas.microsoft.com/office/powerpoint/2010/main" val="436831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73768"/>
            <a:ext cx="8901901" cy="5005889"/>
          </a:xfrm>
        </p:spPr>
      </p:pic>
      <p:sp>
        <p:nvSpPr>
          <p:cNvPr id="6" name="Footer Placeholder 5"/>
          <p:cNvSpPr>
            <a:spLocks noGrp="1"/>
          </p:cNvSpPr>
          <p:nvPr>
            <p:ph type="ftr" sz="quarter" idx="11"/>
          </p:nvPr>
        </p:nvSpPr>
        <p:spPr/>
        <p:txBody>
          <a:bodyPr/>
          <a:lstStyle/>
          <a:p>
            <a:r>
              <a:rPr lang="en-US" smtClean="0"/>
              <a:t>www.sfrpc.com</a:t>
            </a:r>
            <a:endParaRPr lang="en-US"/>
          </a:p>
        </p:txBody>
      </p:sp>
    </p:spTree>
    <p:extLst>
      <p:ext uri="{BB962C8B-B14F-4D97-AF65-F5344CB8AC3E}">
        <p14:creationId xmlns:p14="http://schemas.microsoft.com/office/powerpoint/2010/main" val="954657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907927" y="6316010"/>
            <a:ext cx="3086100" cy="365125"/>
          </a:xfrm>
        </p:spPr>
        <p:txBody>
          <a:bodyPr/>
          <a:lstStyle/>
          <a:p>
            <a:r>
              <a:rPr lang="en-US" smtClean="0"/>
              <a:t>www.sfrpc.com</a:t>
            </a:r>
            <a:endParaRPr lang="en-US"/>
          </a:p>
        </p:txBody>
      </p:sp>
      <p:pic>
        <p:nvPicPr>
          <p:cNvPr id="12" name="Picture 2" descr="http://floridadep.org/cmp/grants/logos/images/fcmp_clr_pri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8708" y="312091"/>
            <a:ext cx="536933"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Noaalogo_high r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8774" y="936721"/>
            <a:ext cx="1139367" cy="1119855"/>
          </a:xfrm>
          <a:prstGeom prst="rect">
            <a:avLst/>
          </a:prstGeom>
          <a:noFill/>
        </p:spPr>
      </p:pic>
      <p:pic>
        <p:nvPicPr>
          <p:cNvPr id="14" name="Picture 13" descr="http://seven50.org/wp-content/uploads/2012/05/Council-high-resolution-sfrpc.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4169" y="1773383"/>
            <a:ext cx="1045163" cy="1015812"/>
          </a:xfrm>
          <a:prstGeom prst="rect">
            <a:avLst/>
          </a:prstGeom>
          <a:noFill/>
          <a:ln>
            <a:noFill/>
          </a:ln>
        </p:spPr>
      </p:pic>
      <p:pic>
        <p:nvPicPr>
          <p:cNvPr id="15" name="Picture 14"/>
          <p:cNvPicPr>
            <a:picLocks noChangeAspect="1"/>
          </p:cNvPicPr>
          <p:nvPr/>
        </p:nvPicPr>
        <p:blipFill>
          <a:blip r:embed="rId5"/>
          <a:stretch>
            <a:fillRect/>
          </a:stretch>
        </p:blipFill>
        <p:spPr>
          <a:xfrm>
            <a:off x="2997070" y="1771109"/>
            <a:ext cx="1984226" cy="1018085"/>
          </a:xfrm>
          <a:prstGeom prst="rect">
            <a:avLst/>
          </a:prstGeom>
        </p:spPr>
      </p:pic>
      <p:pic>
        <p:nvPicPr>
          <p:cNvPr id="16" name="Picture 15" descr="http://upload.wikimedia.org/wikipedia/commons/thumb/8/8b/Broward_County,_Florida_Logo.svg/397px-Broward_County,_Florida_Logo.svg.png"/>
          <p:cNvPicPr/>
          <p:nvPr/>
        </p:nvPicPr>
        <p:blipFill>
          <a:blip r:embed="rId6">
            <a:extLst>
              <a:ext uri="{28A0092B-C50C-407E-A947-70E740481C1C}">
                <a14:useLocalDpi xmlns:a14="http://schemas.microsoft.com/office/drawing/2010/main" val="0"/>
              </a:ext>
            </a:extLst>
          </a:blip>
          <a:srcRect/>
          <a:stretch>
            <a:fillRect/>
          </a:stretch>
        </p:blipFill>
        <p:spPr bwMode="auto">
          <a:xfrm>
            <a:off x="3535214" y="3082982"/>
            <a:ext cx="2090570" cy="926931"/>
          </a:xfrm>
          <a:prstGeom prst="rect">
            <a:avLst/>
          </a:prstGeom>
          <a:noFill/>
          <a:ln>
            <a:noFill/>
          </a:ln>
        </p:spPr>
      </p:pic>
      <p:pic>
        <p:nvPicPr>
          <p:cNvPr id="17" name="Picture 16" descr="DEO_Logo_CJ_Stacked_CMYK"/>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2021" y="233652"/>
            <a:ext cx="1545465" cy="914400"/>
          </a:xfrm>
          <a:prstGeom prst="rect">
            <a:avLst/>
          </a:prstGeom>
          <a:noFill/>
          <a:ln>
            <a:noFill/>
          </a:ln>
        </p:spPr>
      </p:pic>
      <p:pic>
        <p:nvPicPr>
          <p:cNvPr id="18" name="Picture 17" descr="DEP Colo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3698" y="739962"/>
            <a:ext cx="1428323" cy="914400"/>
          </a:xfrm>
          <a:prstGeom prst="rect">
            <a:avLst/>
          </a:prstGeom>
          <a:noFill/>
          <a:ln>
            <a:noFill/>
          </a:ln>
        </p:spPr>
      </p:pic>
      <p:sp>
        <p:nvSpPr>
          <p:cNvPr id="19" name="Oval 18"/>
          <p:cNvSpPr/>
          <p:nvPr/>
        </p:nvSpPr>
        <p:spPr>
          <a:xfrm>
            <a:off x="1939478" y="1496650"/>
            <a:ext cx="5421853" cy="53210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261746" y="40341"/>
            <a:ext cx="6777318" cy="6777318"/>
            <a:chOff x="2736009" y="0"/>
            <a:chExt cx="6777318" cy="6777318"/>
          </a:xfrm>
        </p:grpSpPr>
        <p:sp>
          <p:nvSpPr>
            <p:cNvPr id="21" name="Freeform 20"/>
            <p:cNvSpPr/>
            <p:nvPr/>
          </p:nvSpPr>
          <p:spPr>
            <a:xfrm>
              <a:off x="4062804" y="2710927"/>
              <a:ext cx="4066390" cy="4066390"/>
            </a:xfrm>
            <a:custGeom>
              <a:avLst/>
              <a:gdLst>
                <a:gd name="connsiteX0" fmla="*/ 0 w 4066390"/>
                <a:gd name="connsiteY0" fmla="*/ 2033195 h 4066390"/>
                <a:gd name="connsiteX1" fmla="*/ 2033195 w 4066390"/>
                <a:gd name="connsiteY1" fmla="*/ 0 h 4066390"/>
                <a:gd name="connsiteX2" fmla="*/ 4066390 w 4066390"/>
                <a:gd name="connsiteY2" fmla="*/ 2033195 h 4066390"/>
                <a:gd name="connsiteX3" fmla="*/ 2033195 w 4066390"/>
                <a:gd name="connsiteY3" fmla="*/ 4066390 h 4066390"/>
                <a:gd name="connsiteX4" fmla="*/ 0 w 4066390"/>
                <a:gd name="connsiteY4" fmla="*/ 2033195 h 406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390" h="4066390">
                  <a:moveTo>
                    <a:pt x="0" y="2033195"/>
                  </a:moveTo>
                  <a:cubicBezTo>
                    <a:pt x="0" y="910292"/>
                    <a:pt x="910292" y="0"/>
                    <a:pt x="2033195" y="0"/>
                  </a:cubicBezTo>
                  <a:cubicBezTo>
                    <a:pt x="3156098" y="0"/>
                    <a:pt x="4066390" y="910292"/>
                    <a:pt x="4066390" y="2033195"/>
                  </a:cubicBezTo>
                  <a:cubicBezTo>
                    <a:pt x="4066390" y="3156098"/>
                    <a:pt x="3156098" y="4066390"/>
                    <a:pt x="2033195" y="4066390"/>
                  </a:cubicBezTo>
                  <a:cubicBezTo>
                    <a:pt x="910292" y="4066390"/>
                    <a:pt x="0" y="3156098"/>
                    <a:pt x="0" y="2033195"/>
                  </a:cubicBezTo>
                  <a:close/>
                </a:path>
              </a:pathLst>
            </a:custGeom>
            <a:noFill/>
            <a:ln>
              <a:solidFill>
                <a:srgbClr val="00206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13310" tIns="532563" rIns="1313310" bIns="3074058" numCol="1" spcCol="1270" anchor="ctr" anchorCtr="0">
              <a:noAutofit/>
            </a:bodyPr>
            <a:lstStyle/>
            <a:p>
              <a:pPr lvl="0" algn="ctr" defTabSz="1422400">
                <a:lnSpc>
                  <a:spcPct val="90000"/>
                </a:lnSpc>
                <a:spcBef>
                  <a:spcPct val="0"/>
                </a:spcBef>
                <a:spcAft>
                  <a:spcPct val="35000"/>
                </a:spcAft>
              </a:pPr>
              <a:endParaRPr lang="en-US" sz="3200" kern="1200" dirty="0"/>
            </a:p>
          </p:txBody>
        </p:sp>
        <p:sp>
          <p:nvSpPr>
            <p:cNvPr id="22" name="Freeform 21"/>
            <p:cNvSpPr/>
            <p:nvPr/>
          </p:nvSpPr>
          <p:spPr>
            <a:xfrm>
              <a:off x="4740536" y="4066390"/>
              <a:ext cx="2710927" cy="2710927"/>
            </a:xfrm>
            <a:custGeom>
              <a:avLst/>
              <a:gdLst>
                <a:gd name="connsiteX0" fmla="*/ 0 w 2710927"/>
                <a:gd name="connsiteY0" fmla="*/ 1355464 h 2710927"/>
                <a:gd name="connsiteX1" fmla="*/ 1355464 w 2710927"/>
                <a:gd name="connsiteY1" fmla="*/ 0 h 2710927"/>
                <a:gd name="connsiteX2" fmla="*/ 2710928 w 2710927"/>
                <a:gd name="connsiteY2" fmla="*/ 1355464 h 2710927"/>
                <a:gd name="connsiteX3" fmla="*/ 1355464 w 2710927"/>
                <a:gd name="connsiteY3" fmla="*/ 2710928 h 2710927"/>
                <a:gd name="connsiteX4" fmla="*/ 0 w 2710927"/>
                <a:gd name="connsiteY4" fmla="*/ 1355464 h 271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0927" h="2710927">
                  <a:moveTo>
                    <a:pt x="0" y="1355464"/>
                  </a:moveTo>
                  <a:cubicBezTo>
                    <a:pt x="0" y="606862"/>
                    <a:pt x="606862" y="0"/>
                    <a:pt x="1355464" y="0"/>
                  </a:cubicBezTo>
                  <a:cubicBezTo>
                    <a:pt x="2104066" y="0"/>
                    <a:pt x="2710928" y="606862"/>
                    <a:pt x="2710928" y="1355464"/>
                  </a:cubicBezTo>
                  <a:cubicBezTo>
                    <a:pt x="2710928" y="2104066"/>
                    <a:pt x="2104066" y="2710928"/>
                    <a:pt x="1355464" y="2710928"/>
                  </a:cubicBezTo>
                  <a:cubicBezTo>
                    <a:pt x="606862" y="2710928"/>
                    <a:pt x="0" y="2104066"/>
                    <a:pt x="0" y="1355464"/>
                  </a:cubicBezTo>
                  <a:close/>
                </a:path>
              </a:pathLst>
            </a:custGeom>
            <a:blipFill rotWithShape="0">
              <a:blip r:embed="rId9"/>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9934" tIns="990660" rIns="709934" bIns="990660" numCol="1" spcCol="1270" anchor="ctr" anchorCtr="0">
              <a:noAutofit/>
            </a:bodyPr>
            <a:lstStyle/>
            <a:p>
              <a:pPr lvl="0" algn="ctr" defTabSz="1955800">
                <a:lnSpc>
                  <a:spcPct val="90000"/>
                </a:lnSpc>
                <a:spcBef>
                  <a:spcPct val="0"/>
                </a:spcBef>
                <a:spcAft>
                  <a:spcPct val="35000"/>
                </a:spcAft>
              </a:pPr>
              <a:endParaRPr lang="en-US" sz="4400" kern="1200" dirty="0"/>
            </a:p>
          </p:txBody>
        </p:sp>
        <p:sp>
          <p:nvSpPr>
            <p:cNvPr id="23" name="Freeform 22"/>
            <p:cNvSpPr/>
            <p:nvPr/>
          </p:nvSpPr>
          <p:spPr>
            <a:xfrm>
              <a:off x="3413741" y="1456309"/>
              <a:ext cx="5421854" cy="5321008"/>
            </a:xfrm>
            <a:custGeom>
              <a:avLst/>
              <a:gdLst>
                <a:gd name="connsiteX0" fmla="*/ 0 w 5421854"/>
                <a:gd name="connsiteY0" fmla="*/ 2710927 h 5421854"/>
                <a:gd name="connsiteX1" fmla="*/ 2710927 w 5421854"/>
                <a:gd name="connsiteY1" fmla="*/ 0 h 5421854"/>
                <a:gd name="connsiteX2" fmla="*/ 5421854 w 5421854"/>
                <a:gd name="connsiteY2" fmla="*/ 2710927 h 5421854"/>
                <a:gd name="connsiteX3" fmla="*/ 2710927 w 5421854"/>
                <a:gd name="connsiteY3" fmla="*/ 5421854 h 5421854"/>
                <a:gd name="connsiteX4" fmla="*/ 0 w 5421854"/>
                <a:gd name="connsiteY4" fmla="*/ 2710927 h 542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854" h="5421854">
                  <a:moveTo>
                    <a:pt x="0" y="2710927"/>
                  </a:moveTo>
                  <a:cubicBezTo>
                    <a:pt x="0" y="1213723"/>
                    <a:pt x="1213723" y="0"/>
                    <a:pt x="2710927" y="0"/>
                  </a:cubicBezTo>
                  <a:cubicBezTo>
                    <a:pt x="4208131" y="0"/>
                    <a:pt x="5421854" y="1213723"/>
                    <a:pt x="5421854" y="2710927"/>
                  </a:cubicBezTo>
                  <a:cubicBezTo>
                    <a:pt x="5421854" y="4208131"/>
                    <a:pt x="4208131" y="5421854"/>
                    <a:pt x="2710927" y="5421854"/>
                  </a:cubicBezTo>
                  <a:cubicBezTo>
                    <a:pt x="1213723" y="5421854"/>
                    <a:pt x="0" y="4208131"/>
                    <a:pt x="0" y="2710927"/>
                  </a:cubicBezTo>
                  <a:close/>
                </a:path>
              </a:pathLst>
            </a:custGeom>
            <a:no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05266" tIns="567119" rIns="2005266" bIns="4362418" numCol="1" spcCol="1270" anchor="ctr" anchorCtr="0">
              <a:noAutofit/>
            </a:bodyPr>
            <a:lstStyle/>
            <a:p>
              <a:pPr lvl="0" algn="ctr" defTabSz="1511300">
                <a:lnSpc>
                  <a:spcPct val="90000"/>
                </a:lnSpc>
                <a:spcBef>
                  <a:spcPct val="0"/>
                </a:spcBef>
                <a:spcAft>
                  <a:spcPct val="35000"/>
                </a:spcAft>
              </a:pPr>
              <a:endParaRPr lang="en-US" sz="3400" kern="1200" dirty="0"/>
            </a:p>
          </p:txBody>
        </p:sp>
        <p:sp>
          <p:nvSpPr>
            <p:cNvPr id="24" name="Freeform 23"/>
            <p:cNvSpPr/>
            <p:nvPr/>
          </p:nvSpPr>
          <p:spPr>
            <a:xfrm>
              <a:off x="2736009" y="0"/>
              <a:ext cx="6777318" cy="6777318"/>
            </a:xfrm>
            <a:custGeom>
              <a:avLst/>
              <a:gdLst>
                <a:gd name="connsiteX0" fmla="*/ 0 w 6777318"/>
                <a:gd name="connsiteY0" fmla="*/ 3388659 h 6777318"/>
                <a:gd name="connsiteX1" fmla="*/ 3388659 w 6777318"/>
                <a:gd name="connsiteY1" fmla="*/ 0 h 6777318"/>
                <a:gd name="connsiteX2" fmla="*/ 6777318 w 6777318"/>
                <a:gd name="connsiteY2" fmla="*/ 3388659 h 6777318"/>
                <a:gd name="connsiteX3" fmla="*/ 3388659 w 6777318"/>
                <a:gd name="connsiteY3" fmla="*/ 6777318 h 6777318"/>
                <a:gd name="connsiteX4" fmla="*/ 0 w 6777318"/>
                <a:gd name="connsiteY4" fmla="*/ 3388659 h 6777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7318" h="6777318">
                  <a:moveTo>
                    <a:pt x="0" y="3388659"/>
                  </a:moveTo>
                  <a:cubicBezTo>
                    <a:pt x="0" y="1517154"/>
                    <a:pt x="1517154" y="0"/>
                    <a:pt x="3388659" y="0"/>
                  </a:cubicBezTo>
                  <a:cubicBezTo>
                    <a:pt x="5260164" y="0"/>
                    <a:pt x="6777318" y="1517154"/>
                    <a:pt x="6777318" y="3388659"/>
                  </a:cubicBezTo>
                  <a:cubicBezTo>
                    <a:pt x="6777318" y="5260164"/>
                    <a:pt x="5260164" y="6777318"/>
                    <a:pt x="3388659" y="6777318"/>
                  </a:cubicBezTo>
                  <a:cubicBezTo>
                    <a:pt x="1517154" y="6777318"/>
                    <a:pt x="0" y="5260164"/>
                    <a:pt x="0" y="3388659"/>
                  </a:cubicBezTo>
                  <a:close/>
                </a:path>
              </a:pathLst>
            </a:custGeom>
            <a:noFill/>
            <a:ln>
              <a:solidFill>
                <a:schemeClr val="accent5">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697221" tIns="594897" rIns="2697223" bIns="5677888" numCol="1" spcCol="1270" anchor="ctr" anchorCtr="0">
              <a:noAutofit/>
            </a:bodyPr>
            <a:lstStyle/>
            <a:p>
              <a:pPr lvl="0" algn="ctr" defTabSz="1600200">
                <a:lnSpc>
                  <a:spcPct val="90000"/>
                </a:lnSpc>
                <a:spcBef>
                  <a:spcPct val="0"/>
                </a:spcBef>
                <a:spcAft>
                  <a:spcPct val="35000"/>
                </a:spcAft>
              </a:pPr>
              <a:endParaRPr lang="en-US" sz="3600" kern="1200" dirty="0"/>
            </a:p>
          </p:txBody>
        </p:sp>
      </p:grpSp>
      <p:sp>
        <p:nvSpPr>
          <p:cNvPr id="25" name="Oval 24"/>
          <p:cNvSpPr/>
          <p:nvPr/>
        </p:nvSpPr>
        <p:spPr>
          <a:xfrm>
            <a:off x="3309304" y="4106730"/>
            <a:ext cx="2617695" cy="2710927"/>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802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662" y="693224"/>
            <a:ext cx="7886700" cy="4351338"/>
          </a:xfrm>
        </p:spPr>
        <p:txBody>
          <a:bodyPr/>
          <a:lstStyle/>
          <a:p>
            <a:r>
              <a:rPr lang="en-US" dirty="0"/>
              <a:t>The South Florida Regional Planning Council is </a:t>
            </a:r>
            <a:r>
              <a:rPr lang="en-US" dirty="0" smtClean="0"/>
              <a:t>compiling resources including:</a:t>
            </a:r>
          </a:p>
          <a:p>
            <a:r>
              <a:rPr lang="en-US" dirty="0" smtClean="0"/>
              <a:t> </a:t>
            </a:r>
            <a:r>
              <a:rPr lang="en-US" dirty="0"/>
              <a:t>Podcasts and Video, </a:t>
            </a:r>
            <a:endParaRPr lang="en-US" dirty="0" smtClean="0"/>
          </a:p>
          <a:p>
            <a:r>
              <a:rPr lang="en-US" dirty="0" smtClean="0"/>
              <a:t>Policy </a:t>
            </a:r>
            <a:r>
              <a:rPr lang="en-US" dirty="0"/>
              <a:t>Options for Adaptive Planning for Rising Sea </a:t>
            </a:r>
            <a:r>
              <a:rPr lang="en-US" dirty="0" smtClean="0"/>
              <a:t>Levels,</a:t>
            </a:r>
          </a:p>
          <a:p>
            <a:r>
              <a:rPr lang="en-US" dirty="0"/>
              <a:t>Case Study: Fort Lauderdale, Broward County, FL</a:t>
            </a:r>
          </a:p>
          <a:p>
            <a:r>
              <a:rPr lang="en-US" dirty="0" smtClean="0"/>
              <a:t>A Planning </a:t>
            </a:r>
            <a:r>
              <a:rPr lang="en-US" dirty="0"/>
              <a:t>Guidebook for </a:t>
            </a:r>
            <a:r>
              <a:rPr lang="en-US" dirty="0" smtClean="0"/>
              <a:t>Florida’s </a:t>
            </a:r>
            <a:r>
              <a:rPr lang="en-US" dirty="0"/>
              <a:t>Local Governments </a:t>
            </a:r>
          </a:p>
        </p:txBody>
      </p:sp>
      <p:sp>
        <p:nvSpPr>
          <p:cNvPr id="5" name="Footer Placeholder 4"/>
          <p:cNvSpPr>
            <a:spLocks noGrp="1"/>
          </p:cNvSpPr>
          <p:nvPr>
            <p:ph type="ftr" sz="quarter" idx="11"/>
          </p:nvPr>
        </p:nvSpPr>
        <p:spPr/>
        <p:txBody>
          <a:bodyPr/>
          <a:lstStyle/>
          <a:p>
            <a:r>
              <a:rPr lang="en-US" smtClean="0"/>
              <a:t>www.sfrpc.com</a:t>
            </a:r>
            <a:endParaRPr lang="en-US"/>
          </a:p>
        </p:txBody>
      </p:sp>
      <p:pic>
        <p:nvPicPr>
          <p:cNvPr id="6" name="Picture 5" descr="http://seven50.org/wp-content/uploads/2012/05/Council-high-resolution-sfrp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0124"/>
            <a:ext cx="1828800" cy="1828800"/>
          </a:xfrm>
          <a:prstGeom prst="rect">
            <a:avLst/>
          </a:prstGeom>
          <a:noFill/>
          <a:ln>
            <a:noFill/>
          </a:ln>
        </p:spPr>
      </p:pic>
      <p:pic>
        <p:nvPicPr>
          <p:cNvPr id="10" name="Picture 9"/>
          <p:cNvPicPr>
            <a:picLocks noChangeAspect="1"/>
          </p:cNvPicPr>
          <p:nvPr/>
        </p:nvPicPr>
        <p:blipFill>
          <a:blip r:embed="rId3"/>
          <a:stretch>
            <a:fillRect/>
          </a:stretch>
        </p:blipFill>
        <p:spPr>
          <a:xfrm>
            <a:off x="4965700" y="4211683"/>
            <a:ext cx="3822700" cy="2148357"/>
          </a:xfrm>
          <a:prstGeom prst="rect">
            <a:avLst/>
          </a:prstGeom>
        </p:spPr>
      </p:pic>
    </p:spTree>
    <p:extLst>
      <p:ext uri="{BB962C8B-B14F-4D97-AF65-F5344CB8AC3E}">
        <p14:creationId xmlns:p14="http://schemas.microsoft.com/office/powerpoint/2010/main" val="2211897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www.sfrpc.com</a:t>
            </a:r>
            <a:endParaRPr lang="en-US" dirty="0"/>
          </a:p>
        </p:txBody>
      </p:sp>
      <p:pic>
        <p:nvPicPr>
          <p:cNvPr id="5" name="Picture 4" descr="http://seven50.org/wp-content/uploads/2012/05/Council-high-resolution-sfrp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0124"/>
            <a:ext cx="1828800" cy="1828800"/>
          </a:xfrm>
          <a:prstGeom prst="rect">
            <a:avLst/>
          </a:prstGeom>
          <a:noFill/>
          <a:ln>
            <a:noFill/>
          </a:ln>
        </p:spPr>
      </p:pic>
      <p:sp>
        <p:nvSpPr>
          <p:cNvPr id="6" name="Text Box 2"/>
          <p:cNvSpPr txBox="1">
            <a:spLocks noChangeArrowheads="1"/>
          </p:cNvSpPr>
          <p:nvPr/>
        </p:nvSpPr>
        <p:spPr bwMode="auto">
          <a:xfrm>
            <a:off x="315472" y="421166"/>
            <a:ext cx="6648036" cy="2855515"/>
          </a:xfrm>
          <a:prstGeom prst="rect">
            <a:avLst/>
          </a:prstGeom>
          <a:solidFill>
            <a:srgbClr val="F8F8F8"/>
          </a:solidFill>
          <a:ln w="9525">
            <a:solidFill>
              <a:schemeClr val="accent1"/>
            </a:solidFill>
            <a:miter lim="800000"/>
            <a:headEnd/>
            <a:tailEnd/>
          </a:ln>
        </p:spPr>
        <p:txBody>
          <a:bodyPr rot="0" vert="horz" wrap="square" lIns="91440" tIns="45720" rIns="91440" bIns="45720" anchor="t" anchorCtr="0">
            <a:noAutofit/>
          </a:bodyPr>
          <a:lstStyle/>
          <a:p>
            <a:pPr marL="228600" marR="228600" algn="just">
              <a:lnSpc>
                <a:spcPct val="115000"/>
              </a:lnSpc>
              <a:spcBef>
                <a:spcPts val="0"/>
              </a:spcBef>
              <a:spcAft>
                <a:spcPts val="0"/>
              </a:spcAft>
              <a:tabLst>
                <a:tab pos="228600" algn="l"/>
              </a:tabLst>
            </a:pPr>
            <a:r>
              <a:rPr lang="en-US"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Section 163.3164(1), Florida Statutes </a:t>
            </a:r>
            <a:r>
              <a:rPr lang="en-US" sz="2000" b="1" dirty="0">
                <a:ln>
                  <a:noFill/>
                </a:ln>
                <a:solidFill>
                  <a:srgbClr val="10253F"/>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Adaptation Action Area</a:t>
            </a:r>
            <a:r>
              <a:rPr lang="en-US" sz="2000" dirty="0">
                <a:ln>
                  <a:noFill/>
                </a:ln>
                <a:solidFill>
                  <a:srgbClr val="10253F"/>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or “adaptation area” means a designation in the </a:t>
            </a:r>
            <a:r>
              <a:rPr lang="en-US" sz="2000" b="1" dirty="0">
                <a:ln>
                  <a:noFill/>
                </a:ln>
                <a:solidFill>
                  <a:srgbClr val="8064A2"/>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coastal management element</a:t>
            </a:r>
            <a:r>
              <a:rPr lang="en-US" sz="2000" dirty="0">
                <a:ln>
                  <a:noFill/>
                </a:ln>
                <a:solidFill>
                  <a:srgbClr val="8064A2"/>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of a local government’s </a:t>
            </a:r>
            <a:r>
              <a:rPr lang="en-US" sz="2000" b="1" dirty="0">
                <a:ln>
                  <a:noFill/>
                </a:ln>
                <a:solidFill>
                  <a:srgbClr val="E46C0A"/>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comprehensive plan </a:t>
            </a:r>
            <a:r>
              <a:rPr lang="en-US"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which identifies one or more areas that experience </a:t>
            </a:r>
            <a:r>
              <a:rPr lang="en-US" sz="2000" b="1" dirty="0">
                <a:ln>
                  <a:noFill/>
                </a:ln>
                <a:solidFill>
                  <a:srgbClr val="4F6228"/>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coastal flooding</a:t>
            </a:r>
            <a:r>
              <a:rPr lang="en-US" sz="2000"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due to </a:t>
            </a:r>
            <a:r>
              <a:rPr lang="en-US" sz="2000" b="1" dirty="0">
                <a:ln>
                  <a:noFill/>
                </a:ln>
                <a:solidFill>
                  <a:srgbClr val="953735"/>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extreme high tides</a:t>
            </a:r>
            <a:r>
              <a:rPr lang="en-US" dirty="0">
                <a:ln>
                  <a:noFill/>
                </a:ln>
                <a:solidFill>
                  <a:srgbClr val="953735"/>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000" b="1" dirty="0">
                <a:ln>
                  <a:noFill/>
                </a:ln>
                <a:solidFill>
                  <a:srgbClr val="FF0066"/>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storm surge</a:t>
            </a:r>
            <a:r>
              <a:rPr lang="en-US"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and that are vulnerable to the related impacts of </a:t>
            </a:r>
            <a:r>
              <a:rPr lang="en-US" sz="2000" b="1" dirty="0">
                <a:ln>
                  <a:noFill/>
                </a:ln>
                <a:solidFill>
                  <a:srgbClr val="FF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rising sea levels</a:t>
            </a:r>
            <a:r>
              <a:rPr lang="en-US" dirty="0">
                <a:ln>
                  <a:noFill/>
                </a:ln>
                <a:solidFill>
                  <a:srgbClr val="FF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for the purpose of </a:t>
            </a:r>
            <a:r>
              <a:rPr lang="en-US" sz="2000" b="1" dirty="0">
                <a:ln>
                  <a:noFill/>
                </a:ln>
                <a:solidFill>
                  <a:srgbClr val="31859C"/>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prioritizing funding</a:t>
            </a:r>
            <a:r>
              <a:rPr lang="en-US" dirty="0">
                <a:ln>
                  <a:noFill/>
                </a:ln>
                <a:solidFill>
                  <a:srgbClr val="31859C"/>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000" b="1" dirty="0">
                <a:ln>
                  <a:noFill/>
                </a:ln>
                <a:solidFill>
                  <a:srgbClr val="B50F9D"/>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infrastructure needs</a:t>
            </a:r>
            <a:r>
              <a:rPr lang="en-US"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dirty="0">
                <a:ln>
                  <a:noFill/>
                </a:ln>
                <a:solidFill>
                  <a:srgbClr val="00B05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adaptation planning</a:t>
            </a:r>
            <a:r>
              <a:rPr lang="en-US" dirty="0">
                <a:ln>
                  <a:noFill/>
                </a:ln>
                <a:solidFill>
                  <a:srgbClr val="00206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
        <p:nvSpPr>
          <p:cNvPr id="7" name="Text Box 2"/>
          <p:cNvSpPr txBox="1">
            <a:spLocks noChangeArrowheads="1"/>
          </p:cNvSpPr>
          <p:nvPr/>
        </p:nvSpPr>
        <p:spPr bwMode="auto">
          <a:xfrm>
            <a:off x="1752600" y="3686485"/>
            <a:ext cx="7028822" cy="2260062"/>
          </a:xfrm>
          <a:prstGeom prst="rect">
            <a:avLst/>
          </a:prstGeom>
          <a:solidFill>
            <a:srgbClr val="F8F8F8"/>
          </a:solidFill>
          <a:ln w="9525">
            <a:solidFill>
              <a:schemeClr val="accent1"/>
            </a:solidFill>
            <a:miter lim="800000"/>
            <a:headEnd/>
            <a:tailEnd/>
          </a:ln>
        </p:spPr>
        <p:txBody>
          <a:bodyPr rot="0" vert="horz" wrap="square" lIns="91440" tIns="45720" rIns="91440" bIns="45720" anchor="t" anchorCtr="0">
            <a:noAutofit/>
          </a:bodyPr>
          <a:lstStyle/>
          <a:p>
            <a:pPr marL="228600" marR="228600" algn="just">
              <a:lnSpc>
                <a:spcPct val="115000"/>
              </a:lnSpc>
              <a:spcBef>
                <a:spcPts val="0"/>
              </a:spcBef>
              <a:spcAft>
                <a:spcPts val="0"/>
              </a:spcAft>
              <a:tabLst>
                <a:tab pos="228600" algn="l"/>
              </a:tabLst>
            </a:pP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Criteria for the adaptation action area may include, but need not be limited to: </a:t>
            </a:r>
            <a:endParaRPr lang="en-US" dirty="0" smtClean="0">
              <a:effectLst/>
              <a:latin typeface="Times New Roman" panose="02020603050405020304" pitchFamily="18" charset="0"/>
              <a:ea typeface="Times New Roman" panose="02020603050405020304" pitchFamily="18" charset="0"/>
            </a:endParaRPr>
          </a:p>
          <a:p>
            <a:pPr marL="800100" marR="228600" lvl="1" indent="-342900" algn="just">
              <a:lnSpc>
                <a:spcPct val="115000"/>
              </a:lnSpc>
              <a:buFont typeface="Symbol" panose="05050102010706020507" pitchFamily="18" charset="2"/>
              <a:buChar char=""/>
              <a:tabLst>
                <a:tab pos="228600" algn="l"/>
              </a:tabLst>
            </a:pP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areas for which the land elevations are below, at, or near </a:t>
            </a:r>
            <a:r>
              <a:rPr lang="en-US" sz="2000" b="1" dirty="0" smtClean="0">
                <a:ln>
                  <a:noFill/>
                </a:ln>
                <a:solidFill>
                  <a:srgbClr val="943634"/>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mean high water</a:t>
            </a: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marL="800100" marR="228600" lvl="1" indent="-342900" algn="just">
              <a:lnSpc>
                <a:spcPct val="115000"/>
              </a:lnSpc>
              <a:buFont typeface="Symbol" panose="05050102010706020507" pitchFamily="18" charset="2"/>
              <a:buChar char=""/>
              <a:tabLst>
                <a:tab pos="228600" algn="l"/>
              </a:tabLst>
            </a:pP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which have </a:t>
            </a:r>
            <a:r>
              <a:rPr lang="en-US" sz="2000" b="1" dirty="0" smtClean="0">
                <a:ln>
                  <a:noFill/>
                </a:ln>
                <a:solidFill>
                  <a:srgbClr val="31849B"/>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hydrologic connection</a:t>
            </a: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to coastal waters; and/or </a:t>
            </a:r>
            <a:endParaRPr lang="en-US" dirty="0" smtClean="0">
              <a:effectLst/>
              <a:latin typeface="Times New Roman" panose="02020603050405020304" pitchFamily="18" charset="0"/>
              <a:ea typeface="Times New Roman" panose="02020603050405020304" pitchFamily="18" charset="0"/>
            </a:endParaRPr>
          </a:p>
          <a:p>
            <a:pPr marL="800100" marR="228600" lvl="1" indent="-342900" algn="just">
              <a:lnSpc>
                <a:spcPct val="115000"/>
              </a:lnSpc>
              <a:buFont typeface="Symbol" panose="05050102010706020507" pitchFamily="18" charset="2"/>
              <a:buChar char=""/>
              <a:tabLst>
                <a:tab pos="228600" algn="l"/>
              </a:tabLst>
            </a:pP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which are designated as </a:t>
            </a:r>
            <a:r>
              <a:rPr lang="en-US" sz="2000" b="1" dirty="0" smtClean="0">
                <a:ln>
                  <a:noFill/>
                </a:ln>
                <a:solidFill>
                  <a:srgbClr val="4F6228"/>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evacuation zones</a:t>
            </a: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for </a:t>
            </a:r>
            <a:r>
              <a:rPr lang="en-US" sz="2000" b="1" dirty="0" smtClean="0">
                <a:ln>
                  <a:noFill/>
                </a:ln>
                <a:solidFill>
                  <a:srgbClr val="FF0066"/>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storm surge</a:t>
            </a: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6116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www.sfrpc.com</a:t>
            </a:r>
            <a:endParaRPr lang="en-US"/>
          </a:p>
        </p:txBody>
      </p:sp>
      <p:pic>
        <p:nvPicPr>
          <p:cNvPr id="5" name="Picture 4" descr="http://seven50.org/wp-content/uploads/2012/05/Council-high-resolution-sfrp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5314" y="20124"/>
            <a:ext cx="1458686" cy="1402528"/>
          </a:xfrm>
          <a:prstGeom prst="rect">
            <a:avLst/>
          </a:prstGeom>
          <a:noFill/>
          <a:ln>
            <a:noFill/>
          </a:ln>
        </p:spPr>
      </p:pic>
      <p:sp>
        <p:nvSpPr>
          <p:cNvPr id="6" name="Text Box 2"/>
          <p:cNvSpPr txBox="1">
            <a:spLocks noChangeArrowheads="1"/>
          </p:cNvSpPr>
          <p:nvPr/>
        </p:nvSpPr>
        <p:spPr bwMode="auto">
          <a:xfrm>
            <a:off x="1247982" y="1422652"/>
            <a:ext cx="6648036" cy="4716891"/>
          </a:xfrm>
          <a:prstGeom prst="rect">
            <a:avLst/>
          </a:prstGeom>
          <a:solidFill>
            <a:srgbClr val="F8F8F8"/>
          </a:solidFill>
          <a:ln w="9525">
            <a:solidFill>
              <a:schemeClr val="accent1"/>
            </a:solidFill>
            <a:miter lim="800000"/>
            <a:headEnd/>
            <a:tailEnd/>
          </a:ln>
        </p:spPr>
        <p:txBody>
          <a:bodyPr rot="0" vert="horz" wrap="square" lIns="91440" tIns="45720" rIns="91440" bIns="45720" anchor="t" anchorCtr="0">
            <a:noAutofit/>
          </a:bodyPr>
          <a:lstStyle/>
          <a:p>
            <a:pPr marL="228600" marR="228600" algn="just">
              <a:lnSpc>
                <a:spcPct val="115000"/>
              </a:lnSpc>
              <a:spcBef>
                <a:spcPts val="0"/>
              </a:spcBef>
              <a:spcAft>
                <a:spcPts val="0"/>
              </a:spcAft>
              <a:tabLst>
                <a:tab pos="228600" algn="l"/>
              </a:tabLst>
            </a:pP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Section 163.3177(6)(g)(10), At the option of the local government, develop an adaptation action area designation for those </a:t>
            </a:r>
            <a:r>
              <a:rPr lang="en-US" sz="2000" b="1" dirty="0" smtClean="0">
                <a:ln>
                  <a:noFill/>
                </a:ln>
                <a:solidFill>
                  <a:srgbClr val="0F243E"/>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low-lying</a:t>
            </a: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coastal zones that are experiencing coastal flooding due to </a:t>
            </a:r>
            <a:r>
              <a:rPr lang="en-US" sz="2000" b="1" dirty="0" smtClean="0">
                <a:ln>
                  <a:noFill/>
                </a:ln>
                <a:solidFill>
                  <a:srgbClr val="943634"/>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extreme high tides</a:t>
            </a: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dirty="0" smtClean="0">
                <a:ln>
                  <a:noFill/>
                </a:ln>
                <a:solidFill>
                  <a:srgbClr val="FF0066"/>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storm surge</a:t>
            </a: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and are </a:t>
            </a:r>
            <a:r>
              <a:rPr lang="en-US" sz="2000" b="1" dirty="0" smtClean="0">
                <a:ln>
                  <a:noFill/>
                </a:ln>
                <a:solidFill>
                  <a:srgbClr val="E36C0A"/>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vulnerable</a:t>
            </a:r>
            <a:r>
              <a:rPr lang="en-US" b="1"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to the impacts of </a:t>
            </a:r>
            <a:r>
              <a:rPr lang="en-US" sz="2000" b="1" dirty="0" smtClean="0">
                <a:ln>
                  <a:noFill/>
                </a:ln>
                <a:solidFill>
                  <a:srgbClr val="FF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rising sea level</a:t>
            </a: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Local governments that adopt an adaptation action area may consider policies within the </a:t>
            </a:r>
            <a:r>
              <a:rPr lang="en-US" sz="2000" b="1" dirty="0" smtClean="0">
                <a:ln>
                  <a:noFill/>
                </a:ln>
                <a:solidFill>
                  <a:srgbClr val="8064A2"/>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coastal management element</a:t>
            </a: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to improve </a:t>
            </a:r>
            <a:r>
              <a:rPr lang="en-US" sz="2000" b="1" dirty="0" smtClean="0">
                <a:ln>
                  <a:noFill/>
                </a:ln>
                <a:solidFill>
                  <a:srgbClr val="31849B"/>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resilience </a:t>
            </a: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to </a:t>
            </a:r>
            <a:r>
              <a:rPr lang="en-US" sz="2000" b="1" dirty="0" smtClean="0">
                <a:ln>
                  <a:noFill/>
                </a:ln>
                <a:solidFill>
                  <a:srgbClr val="4F6228"/>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coastal flooding</a:t>
            </a: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resulting from </a:t>
            </a:r>
            <a:endParaRPr lang="en-US" dirty="0" smtClean="0">
              <a:effectLst/>
              <a:latin typeface="Times New Roman" panose="02020603050405020304" pitchFamily="18" charset="0"/>
              <a:ea typeface="Times New Roman" panose="02020603050405020304" pitchFamily="18" charset="0"/>
            </a:endParaRPr>
          </a:p>
          <a:p>
            <a:pPr marL="342900" marR="228600" lvl="0" indent="-342900" algn="just">
              <a:lnSpc>
                <a:spcPct val="115000"/>
              </a:lnSpc>
              <a:spcBef>
                <a:spcPts val="0"/>
              </a:spcBef>
              <a:spcAft>
                <a:spcPts val="0"/>
              </a:spcAft>
              <a:buFont typeface="Symbol" panose="05050102010706020507" pitchFamily="18" charset="2"/>
              <a:buChar char=""/>
              <a:tabLst>
                <a:tab pos="228600" algn="l"/>
              </a:tabLst>
            </a:pPr>
            <a:r>
              <a:rPr lang="en-US" sz="2000" b="1" dirty="0" smtClean="0">
                <a:ln>
                  <a:noFill/>
                </a:ln>
                <a:solidFill>
                  <a:srgbClr val="943634"/>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high-tide events; </a:t>
            </a:r>
            <a:endParaRPr lang="en-US" dirty="0" smtClean="0">
              <a:effectLst/>
              <a:latin typeface="Times New Roman" panose="02020603050405020304" pitchFamily="18" charset="0"/>
              <a:ea typeface="Times New Roman" panose="02020603050405020304" pitchFamily="18" charset="0"/>
            </a:endParaRPr>
          </a:p>
          <a:p>
            <a:pPr marL="342900" marR="228600" lvl="0" indent="-342900" algn="just">
              <a:lnSpc>
                <a:spcPct val="115000"/>
              </a:lnSpc>
              <a:spcBef>
                <a:spcPts val="0"/>
              </a:spcBef>
              <a:spcAft>
                <a:spcPts val="0"/>
              </a:spcAft>
              <a:buFont typeface="Symbol" panose="05050102010706020507" pitchFamily="18" charset="2"/>
              <a:buChar char=""/>
              <a:tabLst>
                <a:tab pos="228600" algn="l"/>
              </a:tabLst>
            </a:pPr>
            <a:r>
              <a:rPr lang="en-US" sz="2000" b="1" dirty="0" smtClean="0">
                <a:ln>
                  <a:noFill/>
                </a:ln>
                <a:solidFill>
                  <a:srgbClr val="FF0066"/>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storm surge; </a:t>
            </a:r>
            <a:endParaRPr lang="en-US" dirty="0" smtClean="0">
              <a:effectLst/>
              <a:latin typeface="Times New Roman" panose="02020603050405020304" pitchFamily="18" charset="0"/>
              <a:ea typeface="Times New Roman" panose="02020603050405020304" pitchFamily="18" charset="0"/>
            </a:endParaRPr>
          </a:p>
          <a:p>
            <a:pPr marL="342900" marR="228600" lvl="0" indent="-342900" algn="just">
              <a:lnSpc>
                <a:spcPct val="115000"/>
              </a:lnSpc>
              <a:spcBef>
                <a:spcPts val="0"/>
              </a:spcBef>
              <a:spcAft>
                <a:spcPts val="0"/>
              </a:spcAft>
              <a:buFont typeface="Symbol" panose="05050102010706020507" pitchFamily="18" charset="2"/>
              <a:buChar char=""/>
              <a:tabLst>
                <a:tab pos="228600" algn="l"/>
              </a:tabLst>
            </a:pPr>
            <a:r>
              <a:rPr lang="en-US" sz="2000" b="1" dirty="0" smtClean="0">
                <a:ln>
                  <a:noFill/>
                </a:ln>
                <a:solidFill>
                  <a:srgbClr val="31849B"/>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flash floods; </a:t>
            </a:r>
            <a:endParaRPr lang="en-US" dirty="0" smtClean="0">
              <a:effectLst/>
              <a:latin typeface="Times New Roman" panose="02020603050405020304" pitchFamily="18" charset="0"/>
              <a:ea typeface="Times New Roman" panose="02020603050405020304" pitchFamily="18" charset="0"/>
            </a:endParaRPr>
          </a:p>
          <a:p>
            <a:pPr marL="342900" marR="228600" lvl="0" indent="-342900" algn="just">
              <a:lnSpc>
                <a:spcPct val="115000"/>
              </a:lnSpc>
              <a:spcBef>
                <a:spcPts val="0"/>
              </a:spcBef>
              <a:spcAft>
                <a:spcPts val="0"/>
              </a:spcAft>
              <a:buFont typeface="Symbol" panose="05050102010706020507" pitchFamily="18" charset="2"/>
              <a:buChar char=""/>
              <a:tabLst>
                <a:tab pos="228600" algn="l"/>
              </a:tabLst>
            </a:pPr>
            <a:r>
              <a:rPr lang="en-US" sz="2000" b="1" dirty="0" smtClean="0">
                <a:ln>
                  <a:noFill/>
                </a:ln>
                <a:solidFill>
                  <a:srgbClr val="E36C0A"/>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stormwater runoff;</a:t>
            </a:r>
            <a:r>
              <a:rPr lang="en-US" dirty="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and </a:t>
            </a:r>
            <a:endParaRPr lang="en-US" dirty="0" smtClean="0">
              <a:effectLst/>
              <a:latin typeface="Times New Roman" panose="02020603050405020304" pitchFamily="18" charset="0"/>
              <a:ea typeface="Times New Roman" panose="02020603050405020304" pitchFamily="18" charset="0"/>
            </a:endParaRPr>
          </a:p>
          <a:p>
            <a:pPr marL="342900" marR="228600" lvl="0" indent="-342900" algn="just">
              <a:lnSpc>
                <a:spcPct val="150000"/>
              </a:lnSpc>
              <a:spcBef>
                <a:spcPts val="0"/>
              </a:spcBef>
              <a:spcAft>
                <a:spcPts val="0"/>
              </a:spcAft>
              <a:buFont typeface="Symbol" panose="05050102010706020507" pitchFamily="18" charset="2"/>
              <a:buChar char=""/>
              <a:tabLst>
                <a:tab pos="228600" algn="l"/>
              </a:tabLst>
            </a:pPr>
            <a:r>
              <a:rPr lang="en-US" sz="2000" b="1" dirty="0" smtClean="0">
                <a:ln>
                  <a:noFill/>
                </a:ln>
                <a:solidFill>
                  <a:srgbClr val="FF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related impacts of sea-level rise.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5898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www.sfrpc.com</a:t>
            </a:r>
            <a:endParaRPr lang="en-US"/>
          </a:p>
        </p:txBody>
      </p:sp>
      <p:sp>
        <p:nvSpPr>
          <p:cNvPr id="5" name="Text Box 2"/>
          <p:cNvSpPr txBox="1">
            <a:spLocks noChangeArrowheads="1"/>
          </p:cNvSpPr>
          <p:nvPr/>
        </p:nvSpPr>
        <p:spPr bwMode="auto">
          <a:xfrm>
            <a:off x="311286" y="365125"/>
            <a:ext cx="7188971" cy="5811837"/>
          </a:xfrm>
          <a:prstGeom prst="rect">
            <a:avLst/>
          </a:prstGeom>
          <a:solidFill>
            <a:srgbClr val="F8F8F8"/>
          </a:solidFill>
          <a:ln w="9525">
            <a:solidFill>
              <a:schemeClr val="accent1"/>
            </a:solidFill>
            <a:miter lim="800000"/>
            <a:headEnd/>
            <a:tailEnd/>
          </a:ln>
        </p:spPr>
        <p:txBody>
          <a:bodyPr rot="0" vert="horz" wrap="square" lIns="91440" tIns="45720" rIns="91440" bIns="45720" anchor="t" anchorCtr="0">
            <a:noAutofit/>
          </a:bodyPr>
          <a:lstStyle/>
          <a:p>
            <a:pPr marL="118745" marR="0" algn="just">
              <a:lnSpc>
                <a:spcPct val="115000"/>
              </a:lnSpc>
              <a:spcBef>
                <a:spcPts val="0"/>
              </a:spcBef>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In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2010, the Board of County Commissioners for Broward, Miami-Dade, Monroe and Palm Beach Counties signed a Southeast Florida Regional Climate Change Compact. The Compact recognized that the South Florida region which comprises 30 percent of state’s population, has and will continue to be prone to coastal hazards, </a:t>
            </a:r>
            <a:r>
              <a:rPr lang="en-US" b="1" dirty="0">
                <a:solidFill>
                  <a:srgbClr val="215868"/>
                </a:solidFill>
                <a:effectLst/>
                <a:latin typeface="Times New Roman" panose="02020603050405020304" pitchFamily="18" charset="0"/>
                <a:ea typeface="Times New Roman" panose="02020603050405020304" pitchFamily="18" charset="0"/>
                <a:cs typeface="Times New Roman" panose="02020603050405020304" pitchFamily="18" charset="0"/>
              </a:rPr>
              <a:t>“the impacts of climate change, especially sea level rise”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and therefore </a:t>
            </a:r>
            <a:r>
              <a:rPr lang="en-US"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“must give significant consideration to adaptation strategies designed to protect </a:t>
            </a:r>
            <a:r>
              <a:rPr lang="en-US"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public infrastructure, property, water resources, natural areas and native species, and basic quality of life</a:t>
            </a:r>
            <a:r>
              <a:rPr lang="en-US"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(Southeast Florida Regional Climate Change Compact, 2010). </a:t>
            </a:r>
            <a:endParaRPr lang="en-US" sz="1600" dirty="0">
              <a:effectLst/>
              <a:latin typeface="Times New Roman" panose="02020603050405020304" pitchFamily="18" charset="0"/>
              <a:ea typeface="Times New Roman" panose="02020603050405020304" pitchFamily="18" charset="0"/>
            </a:endParaRPr>
          </a:p>
          <a:p>
            <a:pPr marL="118745" marR="0" algn="just">
              <a:lnSpc>
                <a:spcPct val="115000"/>
              </a:lnSpc>
              <a:spcBef>
                <a:spcPts val="0"/>
              </a:spcBef>
              <a:spcAft>
                <a:spcPts val="1000"/>
              </a:spcAft>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 Compact’s initiative to promote Adaptation Action Areas </a:t>
            </a: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is tied </a:t>
            </a:r>
            <a:r>
              <a:rPr lang="en-US" sz="20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directly</a:t>
            </a: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to a strong request from Florida communities that the State provide guidance on how to implement Adaptation Action Areas and to the current effort to create such resources for the State.</a:t>
            </a:r>
            <a:endParaRPr lang="en-US" sz="1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r>
              <a:rPr lang="en-US" sz="1200" b="1"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 </a:t>
            </a:r>
          </a:p>
        </p:txBody>
      </p:sp>
      <p:pic>
        <p:nvPicPr>
          <p:cNvPr id="6" name="Picture 5" descr="http://seven50.org/wp-content/uploads/2012/05/Council-high-resolution-sfrp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742" y="20124"/>
            <a:ext cx="1404257" cy="1402528"/>
          </a:xfrm>
          <a:prstGeom prst="rect">
            <a:avLst/>
          </a:prstGeom>
          <a:noFill/>
          <a:ln>
            <a:noFill/>
          </a:ln>
        </p:spPr>
      </p:pic>
      <p:pic>
        <p:nvPicPr>
          <p:cNvPr id="8" name="Picture 7" descr="http://southeastfloridaclimatecompact.files.wordpress.com/2014/05/summit_logo_strip1.jpg?w=389&amp;h=8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188" y="5010912"/>
            <a:ext cx="4604036" cy="950976"/>
          </a:xfrm>
          <a:prstGeom prst="rect">
            <a:avLst/>
          </a:prstGeom>
          <a:noFill/>
          <a:ln>
            <a:solidFill>
              <a:srgbClr val="002060"/>
            </a:solidFill>
          </a:ln>
        </p:spPr>
      </p:pic>
      <p:pic>
        <p:nvPicPr>
          <p:cNvPr id="9" name="Picture 8" descr="http://3blmedia.com/media/images/2010SummitLogo_we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1126" y="5010912"/>
            <a:ext cx="1872894" cy="950976"/>
          </a:xfrm>
          <a:prstGeom prst="rect">
            <a:avLst/>
          </a:prstGeom>
          <a:noFill/>
          <a:ln>
            <a:noFill/>
          </a:ln>
        </p:spPr>
      </p:pic>
    </p:spTree>
    <p:extLst>
      <p:ext uri="{BB962C8B-B14F-4D97-AF65-F5344CB8AC3E}">
        <p14:creationId xmlns:p14="http://schemas.microsoft.com/office/powerpoint/2010/main" val="200844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www.sfrpc.com</a:t>
            </a:r>
            <a:endParaRPr lang="en-US"/>
          </a:p>
        </p:txBody>
      </p:sp>
      <p:pic>
        <p:nvPicPr>
          <p:cNvPr id="6" name="Picture 5" descr="http://upload.wikimedia.org/wikipedia/commons/thumb/8/8b/Broward_County,_Florida_Logo.svg/397px-Broward_County,_Florida_Logo.svg.png"/>
          <p:cNvPicPr/>
          <p:nvPr/>
        </p:nvPicPr>
        <p:blipFill>
          <a:blip r:embed="rId2">
            <a:extLst>
              <a:ext uri="{28A0092B-C50C-407E-A947-70E740481C1C}">
                <a14:useLocalDpi xmlns:a14="http://schemas.microsoft.com/office/drawing/2010/main" val="0"/>
              </a:ext>
            </a:extLst>
          </a:blip>
          <a:srcRect/>
          <a:stretch>
            <a:fillRect/>
          </a:stretch>
        </p:blipFill>
        <p:spPr bwMode="auto">
          <a:xfrm>
            <a:off x="243374" y="230190"/>
            <a:ext cx="4206706" cy="1979610"/>
          </a:xfrm>
          <a:prstGeom prst="rect">
            <a:avLst/>
          </a:prstGeom>
          <a:noFill/>
          <a:ln>
            <a:noFill/>
          </a:ln>
        </p:spPr>
      </p:pic>
      <p:sp>
        <p:nvSpPr>
          <p:cNvPr id="8" name="Content Placeholder 7"/>
          <p:cNvSpPr>
            <a:spLocks noGrp="1"/>
          </p:cNvSpPr>
          <p:nvPr>
            <p:ph idx="1"/>
          </p:nvPr>
        </p:nvSpPr>
        <p:spPr>
          <a:xfrm>
            <a:off x="628650" y="2697480"/>
            <a:ext cx="7886700" cy="3479482"/>
          </a:xfrm>
        </p:spPr>
        <p:txBody>
          <a:bodyPr>
            <a:normAutofit/>
          </a:bodyPr>
          <a:lstStyle/>
          <a:p>
            <a:pPr lvl="0"/>
            <a:r>
              <a:rPr lang="en-US" dirty="0"/>
              <a:t>A</a:t>
            </a:r>
            <a:r>
              <a:rPr lang="en-US" dirty="0" smtClean="0"/>
              <a:t> </a:t>
            </a:r>
            <a:r>
              <a:rPr lang="en-US" dirty="0"/>
              <a:t>leader in coastal hazard </a:t>
            </a:r>
            <a:r>
              <a:rPr lang="en-US" dirty="0" smtClean="0"/>
              <a:t>planning </a:t>
            </a:r>
            <a:endParaRPr lang="en-US" sz="2000" dirty="0" smtClean="0"/>
          </a:p>
          <a:p>
            <a:pPr lvl="1"/>
            <a:r>
              <a:rPr lang="en-US" b="1" dirty="0" smtClean="0"/>
              <a:t>Enhanced Local Mitigation Strategy </a:t>
            </a:r>
            <a:endParaRPr lang="en-US" sz="1800" dirty="0" smtClean="0"/>
          </a:p>
          <a:p>
            <a:pPr lvl="2"/>
            <a:r>
              <a:rPr lang="en-US" dirty="0" smtClean="0"/>
              <a:t>has comprehensive sections on SLR mapping impacts of 1, 2, and 3 </a:t>
            </a:r>
            <a:r>
              <a:rPr lang="en-US" dirty="0" err="1" smtClean="0"/>
              <a:t>ft</a:t>
            </a:r>
            <a:r>
              <a:rPr lang="en-US" dirty="0" smtClean="0"/>
              <a:t> SLR scenarios</a:t>
            </a:r>
            <a:endParaRPr lang="en-US" sz="1600" dirty="0" smtClean="0"/>
          </a:p>
          <a:p>
            <a:pPr lvl="1"/>
            <a:r>
              <a:rPr lang="en-US" dirty="0" smtClean="0"/>
              <a:t> Climate change </a:t>
            </a:r>
            <a:r>
              <a:rPr lang="en-US" b="1" dirty="0" smtClean="0"/>
              <a:t>action plan </a:t>
            </a:r>
            <a:endParaRPr lang="en-US" sz="1800" dirty="0" smtClean="0"/>
          </a:p>
          <a:p>
            <a:pPr lvl="1"/>
            <a:r>
              <a:rPr lang="en-US" dirty="0" smtClean="0"/>
              <a:t>Climate change </a:t>
            </a:r>
            <a:r>
              <a:rPr lang="en-US" b="1" dirty="0" smtClean="0"/>
              <a:t>task force.</a:t>
            </a:r>
            <a:r>
              <a:rPr lang="en-US" dirty="0" smtClean="0"/>
              <a:t> </a:t>
            </a:r>
            <a:endParaRPr lang="en-US" sz="1800" dirty="0" smtClean="0"/>
          </a:p>
          <a:p>
            <a:pPr lvl="1"/>
            <a:r>
              <a:rPr lang="en-US" dirty="0" smtClean="0"/>
              <a:t>first to integrate AAA language into their comprehensive plan w </a:t>
            </a:r>
            <a:r>
              <a:rPr lang="en-US" b="1" dirty="0" smtClean="0"/>
              <a:t>Climate Change Element</a:t>
            </a:r>
            <a:r>
              <a:rPr lang="en-US" dirty="0" smtClean="0"/>
              <a:t>.</a:t>
            </a:r>
            <a:endParaRPr lang="en-US" sz="1800" dirty="0" smtClean="0"/>
          </a:p>
          <a:p>
            <a:endParaRPr lang="en-US" dirty="0"/>
          </a:p>
        </p:txBody>
      </p:sp>
      <p:pic>
        <p:nvPicPr>
          <p:cNvPr id="1028" name="Picture 4" descr="http://www.broward.org/NaturalResources/ClimateChange/PublishingImages/esp-program/loc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432" y="230190"/>
            <a:ext cx="2238375"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032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www.sfrpc.com</a:t>
            </a:r>
            <a:endParaRPr lang="en-US"/>
          </a:p>
        </p:txBody>
      </p:sp>
      <p:pic>
        <p:nvPicPr>
          <p:cNvPr id="5" name="Picture 4"/>
          <p:cNvPicPr>
            <a:picLocks noChangeAspect="1"/>
          </p:cNvPicPr>
          <p:nvPr/>
        </p:nvPicPr>
        <p:blipFill>
          <a:blip r:embed="rId2"/>
          <a:stretch>
            <a:fillRect/>
          </a:stretch>
        </p:blipFill>
        <p:spPr>
          <a:xfrm>
            <a:off x="830259" y="3375931"/>
            <a:ext cx="4985471" cy="2935968"/>
          </a:xfrm>
          <a:prstGeom prst="rect">
            <a:avLst/>
          </a:prstGeom>
        </p:spPr>
      </p:pic>
      <p:pic>
        <p:nvPicPr>
          <p:cNvPr id="6" name="Picture 5"/>
          <p:cNvPicPr>
            <a:picLocks noChangeAspect="1"/>
          </p:cNvPicPr>
          <p:nvPr/>
        </p:nvPicPr>
        <p:blipFill>
          <a:blip r:embed="rId3"/>
          <a:stretch>
            <a:fillRect/>
          </a:stretch>
        </p:blipFill>
        <p:spPr>
          <a:xfrm>
            <a:off x="387608" y="365126"/>
            <a:ext cx="5870774" cy="2893750"/>
          </a:xfrm>
          <a:prstGeom prst="rect">
            <a:avLst/>
          </a:prstGeom>
        </p:spPr>
      </p:pic>
      <p:pic>
        <p:nvPicPr>
          <p:cNvPr id="12" name="Picture 11"/>
          <p:cNvPicPr>
            <a:picLocks noChangeAspect="1"/>
          </p:cNvPicPr>
          <p:nvPr/>
        </p:nvPicPr>
        <p:blipFill>
          <a:blip r:embed="rId4"/>
          <a:stretch>
            <a:fillRect/>
          </a:stretch>
        </p:blipFill>
        <p:spPr>
          <a:xfrm>
            <a:off x="6499424" y="143399"/>
            <a:ext cx="2240433" cy="6578077"/>
          </a:xfrm>
          <a:prstGeom prst="rect">
            <a:avLst/>
          </a:prstGeom>
        </p:spPr>
      </p:pic>
    </p:spTree>
    <p:extLst>
      <p:ext uri="{BB962C8B-B14F-4D97-AF65-F5344CB8AC3E}">
        <p14:creationId xmlns:p14="http://schemas.microsoft.com/office/powerpoint/2010/main" val="1486136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www.sfrpc.com</a:t>
            </a:r>
            <a:endParaRPr lang="en-US"/>
          </a:p>
        </p:txBody>
      </p:sp>
      <p:pic>
        <p:nvPicPr>
          <p:cNvPr id="5" name="Picture 4"/>
          <p:cNvPicPr>
            <a:picLocks noChangeAspect="1"/>
          </p:cNvPicPr>
          <p:nvPr/>
        </p:nvPicPr>
        <p:blipFill>
          <a:blip r:embed="rId2"/>
          <a:stretch>
            <a:fillRect/>
          </a:stretch>
        </p:blipFill>
        <p:spPr>
          <a:xfrm>
            <a:off x="91840" y="154654"/>
            <a:ext cx="6730113" cy="2867946"/>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1969" r="43611"/>
          <a:stretch/>
        </p:blipFill>
        <p:spPr bwMode="auto">
          <a:xfrm>
            <a:off x="7048500" y="1367791"/>
            <a:ext cx="1803400" cy="4988560"/>
          </a:xfrm>
          <a:prstGeom prst="rect">
            <a:avLst/>
          </a:prstGeom>
          <a:ln>
            <a:noFill/>
          </a:ln>
          <a:extLst>
            <a:ext uri="{53640926-AAD7-44D8-BBD7-CCE9431645EC}">
              <a14:shadowObscured xmlns:a14="http://schemas.microsoft.com/office/drawing/2010/main"/>
            </a:ext>
          </a:extLst>
        </p:spPr>
      </p:pic>
      <p:pic>
        <p:nvPicPr>
          <p:cNvPr id="7" name="Picture 6" descr="C:\Users\Keren\Desktop\poss for cover\2-NOAA staff training January14-16 201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 y="3250566"/>
            <a:ext cx="6167755" cy="3105785"/>
          </a:xfrm>
          <a:prstGeom prst="rect">
            <a:avLst/>
          </a:prstGeom>
          <a:noFill/>
          <a:ln>
            <a:noFill/>
          </a:ln>
        </p:spPr>
      </p:pic>
    </p:spTree>
    <p:extLst>
      <p:ext uri="{BB962C8B-B14F-4D97-AF65-F5344CB8AC3E}">
        <p14:creationId xmlns:p14="http://schemas.microsoft.com/office/powerpoint/2010/main" val="409395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TotalTime>
  <Words>448</Words>
  <Application>Microsoft Office PowerPoint</Application>
  <PresentationFormat>On-screen Show (4:3)</PresentationFormat>
  <Paragraphs>62</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Century Gothic</vt:lpstr>
      <vt:lpstr>Symbol</vt:lpstr>
      <vt:lpstr>Times New Roman</vt:lpstr>
      <vt:lpstr>Office Theme</vt:lpstr>
      <vt:lpstr>Adaptation Action Areas </vt:lpstr>
      <vt:lpstr>PowerPoint Presentation</vt:lpstr>
      <vt:lpstr>PowerPoint Presentation</vt:lpstr>
      <vt:lpstr>PowerPoint Presentation</vt:lpstr>
      <vt:lpstr>PowerPoint Presentation</vt:lpstr>
      <vt:lpstr>PowerPoint Presentation</vt:lpstr>
      <vt:lpstr>PowerPoint Presentation</vt:lpstr>
      <vt:lpstr>v</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 Action Areas</dc:title>
  <dc:creator>Keren Bolter</dc:creator>
  <cp:lastModifiedBy>Keren Bolter</cp:lastModifiedBy>
  <cp:revision>13</cp:revision>
  <dcterms:created xsi:type="dcterms:W3CDTF">2014-08-21T20:34:59Z</dcterms:created>
  <dcterms:modified xsi:type="dcterms:W3CDTF">2014-08-28T14:17:11Z</dcterms:modified>
</cp:coreProperties>
</file>