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43" r:id="rId2"/>
    <p:sldMasterId id="2147483752" r:id="rId3"/>
    <p:sldMasterId id="2147483762" r:id="rId4"/>
    <p:sldMasterId id="2147483786" r:id="rId5"/>
    <p:sldMasterId id="2147483803" r:id="rId6"/>
    <p:sldMasterId id="2147483819" r:id="rId7"/>
    <p:sldMasterId id="2147483835" r:id="rId8"/>
    <p:sldMasterId id="2147483867" r:id="rId9"/>
  </p:sldMasterIdLst>
  <p:notesMasterIdLst>
    <p:notesMasterId r:id="rId35"/>
  </p:notesMasterIdLst>
  <p:handoutMasterIdLst>
    <p:handoutMasterId r:id="rId36"/>
  </p:handoutMasterIdLst>
  <p:sldIdLst>
    <p:sldId id="295" r:id="rId10"/>
    <p:sldId id="421" r:id="rId11"/>
    <p:sldId id="390" r:id="rId12"/>
    <p:sldId id="412" r:id="rId13"/>
    <p:sldId id="391" r:id="rId14"/>
    <p:sldId id="413" r:id="rId15"/>
    <p:sldId id="405" r:id="rId16"/>
    <p:sldId id="406" r:id="rId17"/>
    <p:sldId id="403" r:id="rId18"/>
    <p:sldId id="409" r:id="rId19"/>
    <p:sldId id="420" r:id="rId20"/>
    <p:sldId id="411" r:id="rId21"/>
    <p:sldId id="418" r:id="rId22"/>
    <p:sldId id="400" r:id="rId23"/>
    <p:sldId id="396" r:id="rId24"/>
    <p:sldId id="399" r:id="rId25"/>
    <p:sldId id="398" r:id="rId26"/>
    <p:sldId id="401" r:id="rId27"/>
    <p:sldId id="386" r:id="rId28"/>
    <p:sldId id="414" r:id="rId29"/>
    <p:sldId id="407" r:id="rId30"/>
    <p:sldId id="415" r:id="rId31"/>
    <p:sldId id="416" r:id="rId32"/>
    <p:sldId id="417" r:id="rId33"/>
    <p:sldId id="419" r:id="rId34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zzo, Adam" initials="G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3D1"/>
    <a:srgbClr val="45A8C7"/>
    <a:srgbClr val="95CDDF"/>
    <a:srgbClr val="40A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2" autoAdjust="0"/>
    <p:restoredTop sz="87556" autoAdjust="0"/>
  </p:normalViewPr>
  <p:slideViewPr>
    <p:cSldViewPr>
      <p:cViewPr varScale="1">
        <p:scale>
          <a:sx n="75" d="100"/>
          <a:sy n="75" d="100"/>
        </p:scale>
        <p:origin x="1146" y="72"/>
      </p:cViewPr>
      <p:guideLst>
        <p:guide orient="horz" pos="30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3.jpg"/><Relationship Id="rId1" Type="http://schemas.openxmlformats.org/officeDocument/2006/relationships/image" Target="../media/image282.png"/><Relationship Id="rId4" Type="http://schemas.openxmlformats.org/officeDocument/2006/relationships/image" Target="../media/image28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0C8154-CD79-4150-BB5D-0FDC2864132A}" type="doc">
      <dgm:prSet loTypeId="urn:microsoft.com/office/officeart/2005/8/layout/hList7" loCatId="list" qsTypeId="urn:microsoft.com/office/officeart/2005/8/quickstyle/3d3" qsCatId="3D" csTypeId="urn:microsoft.com/office/officeart/2005/8/colors/accent1_2" csCatId="accent1" phldr="1"/>
      <dgm:spPr/>
    </dgm:pt>
    <dgm:pt modelId="{BB7BA8C3-DC60-4466-8D4E-BF69B940FDC8}">
      <dgm:prSet phldrT="[Text]"/>
      <dgm:spPr/>
      <dgm:t>
        <a:bodyPr/>
        <a:lstStyle/>
        <a:p>
          <a:r>
            <a:rPr lang="en-US" b="1" dirty="0" smtClean="0"/>
            <a:t>Develop a clean energy strategy</a:t>
          </a:r>
          <a:endParaRPr lang="en-US" b="1" dirty="0"/>
        </a:p>
      </dgm:t>
    </dgm:pt>
    <dgm:pt modelId="{8E349F11-60BE-4C8C-A928-7E51417C4314}" type="parTrans" cxnId="{F2A194DA-68ED-4864-89DF-066DDCC38BAC}">
      <dgm:prSet/>
      <dgm:spPr/>
      <dgm:t>
        <a:bodyPr/>
        <a:lstStyle/>
        <a:p>
          <a:endParaRPr lang="en-US"/>
        </a:p>
      </dgm:t>
    </dgm:pt>
    <dgm:pt modelId="{C7197492-5268-4C51-A51B-5F9A011F601D}" type="sibTrans" cxnId="{F2A194DA-68ED-4864-89DF-066DDCC38BAC}">
      <dgm:prSet/>
      <dgm:spPr/>
      <dgm:t>
        <a:bodyPr/>
        <a:lstStyle/>
        <a:p>
          <a:endParaRPr lang="en-US"/>
        </a:p>
      </dgm:t>
    </dgm:pt>
    <dgm:pt modelId="{3312584E-1F79-4601-8277-B2E1C7712289}">
      <dgm:prSet phldrT="[Text]"/>
      <dgm:spPr/>
      <dgm:t>
        <a:bodyPr/>
        <a:lstStyle/>
        <a:p>
          <a:r>
            <a:rPr lang="en-US" b="1" dirty="0" smtClean="0"/>
            <a:t>Design and implement best practices programs</a:t>
          </a:r>
          <a:endParaRPr lang="en-US" b="1" dirty="0"/>
        </a:p>
      </dgm:t>
    </dgm:pt>
    <dgm:pt modelId="{FFC7F56B-AD9E-4092-B369-2F71CA10B81D}" type="parTrans" cxnId="{093AF42B-C896-4013-A4DA-659BBFB0895E}">
      <dgm:prSet/>
      <dgm:spPr/>
      <dgm:t>
        <a:bodyPr/>
        <a:lstStyle/>
        <a:p>
          <a:endParaRPr lang="en-US"/>
        </a:p>
      </dgm:t>
    </dgm:pt>
    <dgm:pt modelId="{AFB56A38-A98C-4774-B79D-019233C7C5CE}" type="sibTrans" cxnId="{093AF42B-C896-4013-A4DA-659BBFB0895E}">
      <dgm:prSet/>
      <dgm:spPr/>
      <dgm:t>
        <a:bodyPr/>
        <a:lstStyle/>
        <a:p>
          <a:endParaRPr lang="en-US"/>
        </a:p>
      </dgm:t>
    </dgm:pt>
    <dgm:pt modelId="{AE302514-3799-4020-AAC2-36F5F6086AA8}">
      <dgm:prSet phldrT="[Text]"/>
      <dgm:spPr/>
      <dgm:t>
        <a:bodyPr/>
        <a:lstStyle/>
        <a:p>
          <a:r>
            <a:rPr lang="en-US" b="1" dirty="0" smtClean="0"/>
            <a:t>Find a way to pay for clean energy efforts</a:t>
          </a:r>
          <a:endParaRPr lang="en-US" b="1" dirty="0"/>
        </a:p>
      </dgm:t>
    </dgm:pt>
    <dgm:pt modelId="{9C2FCB08-C71E-4182-A1FB-E1321AC4B3CE}" type="parTrans" cxnId="{072C842D-EFE3-4B71-AECE-BD5CCD2FF27A}">
      <dgm:prSet/>
      <dgm:spPr/>
      <dgm:t>
        <a:bodyPr/>
        <a:lstStyle/>
        <a:p>
          <a:endParaRPr lang="en-US"/>
        </a:p>
      </dgm:t>
    </dgm:pt>
    <dgm:pt modelId="{4F9E000E-8389-4C8F-93EB-D9539455EDAE}" type="sibTrans" cxnId="{072C842D-EFE3-4B71-AECE-BD5CCD2FF27A}">
      <dgm:prSet/>
      <dgm:spPr/>
      <dgm:t>
        <a:bodyPr/>
        <a:lstStyle/>
        <a:p>
          <a:endParaRPr lang="en-US"/>
        </a:p>
      </dgm:t>
    </dgm:pt>
    <dgm:pt modelId="{8CE3A213-C495-4234-88C2-D316DAE5B23F}">
      <dgm:prSet phldrT="[Text]"/>
      <dgm:spPr/>
      <dgm:t>
        <a:bodyPr/>
        <a:lstStyle/>
        <a:p>
          <a:r>
            <a:rPr lang="en-US" b="1" dirty="0" smtClean="0"/>
            <a:t>Access and utilize energy data</a:t>
          </a:r>
          <a:endParaRPr lang="en-US" b="1" dirty="0"/>
        </a:p>
      </dgm:t>
    </dgm:pt>
    <dgm:pt modelId="{9FB756E5-E6C7-4460-85B9-F2FC5FBBEA7C}" type="parTrans" cxnId="{C75D1D37-0F4F-4353-B223-ECE0EC7A7B7C}">
      <dgm:prSet/>
      <dgm:spPr/>
      <dgm:t>
        <a:bodyPr/>
        <a:lstStyle/>
        <a:p>
          <a:endParaRPr lang="en-US"/>
        </a:p>
      </dgm:t>
    </dgm:pt>
    <dgm:pt modelId="{FFF531E1-3683-4124-98A5-0740678DC1CD}" type="sibTrans" cxnId="{C75D1D37-0F4F-4353-B223-ECE0EC7A7B7C}">
      <dgm:prSet/>
      <dgm:spPr/>
      <dgm:t>
        <a:bodyPr/>
        <a:lstStyle/>
        <a:p>
          <a:endParaRPr lang="en-US"/>
        </a:p>
      </dgm:t>
    </dgm:pt>
    <dgm:pt modelId="{290A704C-B959-48E0-9799-873BE0EB133F}" type="pres">
      <dgm:prSet presAssocID="{550C8154-CD79-4150-BB5D-0FDC2864132A}" presName="Name0" presStyleCnt="0">
        <dgm:presLayoutVars>
          <dgm:dir/>
          <dgm:resizeHandles val="exact"/>
        </dgm:presLayoutVars>
      </dgm:prSet>
      <dgm:spPr/>
    </dgm:pt>
    <dgm:pt modelId="{D59F334A-1981-4552-8FD7-779EB5E4233E}" type="pres">
      <dgm:prSet presAssocID="{550C8154-CD79-4150-BB5D-0FDC2864132A}" presName="fgShape" presStyleLbl="fgShp" presStyleIdx="0" presStyleCnt="1"/>
      <dgm:spPr/>
    </dgm:pt>
    <dgm:pt modelId="{B7CA51D6-87EA-4726-9E50-500B4507F222}" type="pres">
      <dgm:prSet presAssocID="{550C8154-CD79-4150-BB5D-0FDC2864132A}" presName="linComp" presStyleCnt="0"/>
      <dgm:spPr/>
    </dgm:pt>
    <dgm:pt modelId="{A0B0DA10-17B8-4E24-910C-E722EC0E988C}" type="pres">
      <dgm:prSet presAssocID="{BB7BA8C3-DC60-4466-8D4E-BF69B940FDC8}" presName="compNode" presStyleCnt="0"/>
      <dgm:spPr/>
    </dgm:pt>
    <dgm:pt modelId="{7C86D098-5572-49C9-A6F7-F73B3E27C193}" type="pres">
      <dgm:prSet presAssocID="{BB7BA8C3-DC60-4466-8D4E-BF69B940FDC8}" presName="bkgdShape" presStyleLbl="node1" presStyleIdx="0" presStyleCnt="4"/>
      <dgm:spPr/>
      <dgm:t>
        <a:bodyPr/>
        <a:lstStyle/>
        <a:p>
          <a:endParaRPr lang="en-US"/>
        </a:p>
      </dgm:t>
    </dgm:pt>
    <dgm:pt modelId="{5B7ACB81-9021-4AA1-A154-790C20561938}" type="pres">
      <dgm:prSet presAssocID="{BB7BA8C3-DC60-4466-8D4E-BF69B940FDC8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CA5FCB-9BD2-4590-BB98-16E7919CC43C}" type="pres">
      <dgm:prSet presAssocID="{BB7BA8C3-DC60-4466-8D4E-BF69B940FDC8}" presName="invisiNode" presStyleLbl="node1" presStyleIdx="0" presStyleCnt="4"/>
      <dgm:spPr/>
    </dgm:pt>
    <dgm:pt modelId="{CFC07A25-FB2B-4EA1-814C-26D51C09D311}" type="pres">
      <dgm:prSet presAssocID="{BB7BA8C3-DC60-4466-8D4E-BF69B940FDC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77F8970-E41A-4A52-A02A-A9DBCEFE7E3F}" type="pres">
      <dgm:prSet presAssocID="{C7197492-5268-4C51-A51B-5F9A011F60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5240879-03A9-41DB-83B1-535A4AACE05F}" type="pres">
      <dgm:prSet presAssocID="{3312584E-1F79-4601-8277-B2E1C7712289}" presName="compNode" presStyleCnt="0"/>
      <dgm:spPr/>
    </dgm:pt>
    <dgm:pt modelId="{50ACDBFC-7DC2-4685-AE3D-BB4EBE8254E7}" type="pres">
      <dgm:prSet presAssocID="{3312584E-1F79-4601-8277-B2E1C7712289}" presName="bkgdShape" presStyleLbl="node1" presStyleIdx="1" presStyleCnt="4"/>
      <dgm:spPr/>
      <dgm:t>
        <a:bodyPr/>
        <a:lstStyle/>
        <a:p>
          <a:endParaRPr lang="en-US"/>
        </a:p>
      </dgm:t>
    </dgm:pt>
    <dgm:pt modelId="{49F23F52-43BA-4C33-8017-77A7531DFCD8}" type="pres">
      <dgm:prSet presAssocID="{3312584E-1F79-4601-8277-B2E1C771228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B7D83-761B-42E6-917A-DAADA9546506}" type="pres">
      <dgm:prSet presAssocID="{3312584E-1F79-4601-8277-B2E1C7712289}" presName="invisiNode" presStyleLbl="node1" presStyleIdx="1" presStyleCnt="4"/>
      <dgm:spPr/>
    </dgm:pt>
    <dgm:pt modelId="{6DDBAD96-B79F-4959-A66F-3E3BDDEB8DC6}" type="pres">
      <dgm:prSet presAssocID="{3312584E-1F79-4601-8277-B2E1C7712289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E7C8E30E-B54F-49F2-88D9-C2A89499D3DF}" type="pres">
      <dgm:prSet presAssocID="{AFB56A38-A98C-4774-B79D-019233C7C5C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DB51CC-8638-4136-91A6-474D8EE8EC63}" type="pres">
      <dgm:prSet presAssocID="{AE302514-3799-4020-AAC2-36F5F6086AA8}" presName="compNode" presStyleCnt="0"/>
      <dgm:spPr/>
    </dgm:pt>
    <dgm:pt modelId="{6D3E182B-595F-43B6-9A6E-D218F4A9E5F1}" type="pres">
      <dgm:prSet presAssocID="{AE302514-3799-4020-AAC2-36F5F6086AA8}" presName="bkgdShape" presStyleLbl="node1" presStyleIdx="2" presStyleCnt="4"/>
      <dgm:spPr/>
      <dgm:t>
        <a:bodyPr/>
        <a:lstStyle/>
        <a:p>
          <a:endParaRPr lang="en-US"/>
        </a:p>
      </dgm:t>
    </dgm:pt>
    <dgm:pt modelId="{AE0F5C4E-241F-49C7-9709-B1FBD2D0014B}" type="pres">
      <dgm:prSet presAssocID="{AE302514-3799-4020-AAC2-36F5F6086AA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FF481-0D06-485B-A138-6A0A0525661A}" type="pres">
      <dgm:prSet presAssocID="{AE302514-3799-4020-AAC2-36F5F6086AA8}" presName="invisiNode" presStyleLbl="node1" presStyleIdx="2" presStyleCnt="4"/>
      <dgm:spPr/>
    </dgm:pt>
    <dgm:pt modelId="{2D99DB7E-F7D8-4D23-AAF4-8C14CFED67C4}" type="pres">
      <dgm:prSet presAssocID="{AE302514-3799-4020-AAC2-36F5F6086AA8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en-US"/>
        </a:p>
      </dgm:t>
    </dgm:pt>
    <dgm:pt modelId="{F538E014-125A-4896-9811-25B3FD5087B2}" type="pres">
      <dgm:prSet presAssocID="{4F9E000E-8389-4C8F-93EB-D9539455E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9959381-C81C-4DB7-9968-D677C6E79C1E}" type="pres">
      <dgm:prSet presAssocID="{8CE3A213-C495-4234-88C2-D316DAE5B23F}" presName="compNode" presStyleCnt="0"/>
      <dgm:spPr/>
    </dgm:pt>
    <dgm:pt modelId="{2D6EC65F-84E5-4F48-9B93-B453D536A091}" type="pres">
      <dgm:prSet presAssocID="{8CE3A213-C495-4234-88C2-D316DAE5B23F}" presName="bkgdShape" presStyleLbl="node1" presStyleIdx="3" presStyleCnt="4" custLinFactNeighborX="9998" custLinFactNeighborY="-13636"/>
      <dgm:spPr/>
      <dgm:t>
        <a:bodyPr/>
        <a:lstStyle/>
        <a:p>
          <a:endParaRPr lang="en-US"/>
        </a:p>
      </dgm:t>
    </dgm:pt>
    <dgm:pt modelId="{D45568BA-1896-4DBB-8988-DC532B474871}" type="pres">
      <dgm:prSet presAssocID="{8CE3A213-C495-4234-88C2-D316DAE5B23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41835-F855-4606-8135-8B40F422CE1C}" type="pres">
      <dgm:prSet presAssocID="{8CE3A213-C495-4234-88C2-D316DAE5B23F}" presName="invisiNode" presStyleLbl="node1" presStyleIdx="3" presStyleCnt="4"/>
      <dgm:spPr/>
    </dgm:pt>
    <dgm:pt modelId="{F248AF08-0478-4C17-9748-316C7AB61DD4}" type="pres">
      <dgm:prSet presAssocID="{8CE3A213-C495-4234-88C2-D316DAE5B23F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5149ADF-2188-4B10-A469-9096DF5EF9B3}" type="presOf" srcId="{AFB56A38-A98C-4774-B79D-019233C7C5CE}" destId="{E7C8E30E-B54F-49F2-88D9-C2A89499D3DF}" srcOrd="0" destOrd="0" presId="urn:microsoft.com/office/officeart/2005/8/layout/hList7"/>
    <dgm:cxn modelId="{F2A194DA-68ED-4864-89DF-066DDCC38BAC}" srcId="{550C8154-CD79-4150-BB5D-0FDC2864132A}" destId="{BB7BA8C3-DC60-4466-8D4E-BF69B940FDC8}" srcOrd="0" destOrd="0" parTransId="{8E349F11-60BE-4C8C-A928-7E51417C4314}" sibTransId="{C7197492-5268-4C51-A51B-5F9A011F601D}"/>
    <dgm:cxn modelId="{5BBD7FE8-C555-4CA1-B3DE-59DF5C6187AD}" type="presOf" srcId="{550C8154-CD79-4150-BB5D-0FDC2864132A}" destId="{290A704C-B959-48E0-9799-873BE0EB133F}" srcOrd="0" destOrd="0" presId="urn:microsoft.com/office/officeart/2005/8/layout/hList7"/>
    <dgm:cxn modelId="{3E9C58C0-ACB4-4380-A1BC-72B6441180F9}" type="presOf" srcId="{AE302514-3799-4020-AAC2-36F5F6086AA8}" destId="{6D3E182B-595F-43B6-9A6E-D218F4A9E5F1}" srcOrd="0" destOrd="0" presId="urn:microsoft.com/office/officeart/2005/8/layout/hList7"/>
    <dgm:cxn modelId="{093AF42B-C896-4013-A4DA-659BBFB0895E}" srcId="{550C8154-CD79-4150-BB5D-0FDC2864132A}" destId="{3312584E-1F79-4601-8277-B2E1C7712289}" srcOrd="1" destOrd="0" parTransId="{FFC7F56B-AD9E-4092-B369-2F71CA10B81D}" sibTransId="{AFB56A38-A98C-4774-B79D-019233C7C5CE}"/>
    <dgm:cxn modelId="{97B598A2-03B3-4B4D-8BA7-9227A693682B}" type="presOf" srcId="{8CE3A213-C495-4234-88C2-D316DAE5B23F}" destId="{D45568BA-1896-4DBB-8988-DC532B474871}" srcOrd="1" destOrd="0" presId="urn:microsoft.com/office/officeart/2005/8/layout/hList7"/>
    <dgm:cxn modelId="{60E16B69-BA62-48E6-B6CF-FD29213C65DA}" type="presOf" srcId="{C7197492-5268-4C51-A51B-5F9A011F601D}" destId="{977F8970-E41A-4A52-A02A-A9DBCEFE7E3F}" srcOrd="0" destOrd="0" presId="urn:microsoft.com/office/officeart/2005/8/layout/hList7"/>
    <dgm:cxn modelId="{C75D1D37-0F4F-4353-B223-ECE0EC7A7B7C}" srcId="{550C8154-CD79-4150-BB5D-0FDC2864132A}" destId="{8CE3A213-C495-4234-88C2-D316DAE5B23F}" srcOrd="3" destOrd="0" parTransId="{9FB756E5-E6C7-4460-85B9-F2FC5FBBEA7C}" sibTransId="{FFF531E1-3683-4124-98A5-0740678DC1CD}"/>
    <dgm:cxn modelId="{96227377-1100-41C8-AE4C-C96934158FB9}" type="presOf" srcId="{3312584E-1F79-4601-8277-B2E1C7712289}" destId="{49F23F52-43BA-4C33-8017-77A7531DFCD8}" srcOrd="1" destOrd="0" presId="urn:microsoft.com/office/officeart/2005/8/layout/hList7"/>
    <dgm:cxn modelId="{6A037920-DD97-4A7F-B389-801DE336FCF1}" type="presOf" srcId="{8CE3A213-C495-4234-88C2-D316DAE5B23F}" destId="{2D6EC65F-84E5-4F48-9B93-B453D536A091}" srcOrd="0" destOrd="0" presId="urn:microsoft.com/office/officeart/2005/8/layout/hList7"/>
    <dgm:cxn modelId="{072C842D-EFE3-4B71-AECE-BD5CCD2FF27A}" srcId="{550C8154-CD79-4150-BB5D-0FDC2864132A}" destId="{AE302514-3799-4020-AAC2-36F5F6086AA8}" srcOrd="2" destOrd="0" parTransId="{9C2FCB08-C71E-4182-A1FB-E1321AC4B3CE}" sibTransId="{4F9E000E-8389-4C8F-93EB-D9539455EDAE}"/>
    <dgm:cxn modelId="{FB92FF75-5504-4B6D-B517-E00BAB762D8B}" type="presOf" srcId="{3312584E-1F79-4601-8277-B2E1C7712289}" destId="{50ACDBFC-7DC2-4685-AE3D-BB4EBE8254E7}" srcOrd="0" destOrd="0" presId="urn:microsoft.com/office/officeart/2005/8/layout/hList7"/>
    <dgm:cxn modelId="{19FA4AC5-5671-4757-84A6-D764CE13A83A}" type="presOf" srcId="{4F9E000E-8389-4C8F-93EB-D9539455EDAE}" destId="{F538E014-125A-4896-9811-25B3FD5087B2}" srcOrd="0" destOrd="0" presId="urn:microsoft.com/office/officeart/2005/8/layout/hList7"/>
    <dgm:cxn modelId="{D0F170E1-56B4-4BA8-9C65-6D8E11351DDF}" type="presOf" srcId="{AE302514-3799-4020-AAC2-36F5F6086AA8}" destId="{AE0F5C4E-241F-49C7-9709-B1FBD2D0014B}" srcOrd="1" destOrd="0" presId="urn:microsoft.com/office/officeart/2005/8/layout/hList7"/>
    <dgm:cxn modelId="{54E19943-C41C-4F1E-B8E0-06F133A61033}" type="presOf" srcId="{BB7BA8C3-DC60-4466-8D4E-BF69B940FDC8}" destId="{5B7ACB81-9021-4AA1-A154-790C20561938}" srcOrd="1" destOrd="0" presId="urn:microsoft.com/office/officeart/2005/8/layout/hList7"/>
    <dgm:cxn modelId="{D6A022BA-F91E-4FB4-9497-537607EDA210}" type="presOf" srcId="{BB7BA8C3-DC60-4466-8D4E-BF69B940FDC8}" destId="{7C86D098-5572-49C9-A6F7-F73B3E27C193}" srcOrd="0" destOrd="0" presId="urn:microsoft.com/office/officeart/2005/8/layout/hList7"/>
    <dgm:cxn modelId="{2E259CFE-0638-4259-88A4-DC9C012C778E}" type="presParOf" srcId="{290A704C-B959-48E0-9799-873BE0EB133F}" destId="{D59F334A-1981-4552-8FD7-779EB5E4233E}" srcOrd="0" destOrd="0" presId="urn:microsoft.com/office/officeart/2005/8/layout/hList7"/>
    <dgm:cxn modelId="{69549098-E5F2-452E-8F7D-4A152E6EFFBE}" type="presParOf" srcId="{290A704C-B959-48E0-9799-873BE0EB133F}" destId="{B7CA51D6-87EA-4726-9E50-500B4507F222}" srcOrd="1" destOrd="0" presId="urn:microsoft.com/office/officeart/2005/8/layout/hList7"/>
    <dgm:cxn modelId="{07BD658A-606A-4608-B1E8-849E028385E4}" type="presParOf" srcId="{B7CA51D6-87EA-4726-9E50-500B4507F222}" destId="{A0B0DA10-17B8-4E24-910C-E722EC0E988C}" srcOrd="0" destOrd="0" presId="urn:microsoft.com/office/officeart/2005/8/layout/hList7"/>
    <dgm:cxn modelId="{A010E2B0-B5C0-4B94-83FF-1ABD0A9B5813}" type="presParOf" srcId="{A0B0DA10-17B8-4E24-910C-E722EC0E988C}" destId="{7C86D098-5572-49C9-A6F7-F73B3E27C193}" srcOrd="0" destOrd="0" presId="urn:microsoft.com/office/officeart/2005/8/layout/hList7"/>
    <dgm:cxn modelId="{B013938A-F5EE-4C09-B033-BC212DCA9090}" type="presParOf" srcId="{A0B0DA10-17B8-4E24-910C-E722EC0E988C}" destId="{5B7ACB81-9021-4AA1-A154-790C20561938}" srcOrd="1" destOrd="0" presId="urn:microsoft.com/office/officeart/2005/8/layout/hList7"/>
    <dgm:cxn modelId="{58E5AC4A-80E5-4AE7-AC37-AAB54DF6DBB8}" type="presParOf" srcId="{A0B0DA10-17B8-4E24-910C-E722EC0E988C}" destId="{C3CA5FCB-9BD2-4590-BB98-16E7919CC43C}" srcOrd="2" destOrd="0" presId="urn:microsoft.com/office/officeart/2005/8/layout/hList7"/>
    <dgm:cxn modelId="{3BF4BFC8-145A-4927-865E-7259270C9D8F}" type="presParOf" srcId="{A0B0DA10-17B8-4E24-910C-E722EC0E988C}" destId="{CFC07A25-FB2B-4EA1-814C-26D51C09D311}" srcOrd="3" destOrd="0" presId="urn:microsoft.com/office/officeart/2005/8/layout/hList7"/>
    <dgm:cxn modelId="{7E746FCC-BB4B-4D06-A338-BCF3156E0323}" type="presParOf" srcId="{B7CA51D6-87EA-4726-9E50-500B4507F222}" destId="{977F8970-E41A-4A52-A02A-A9DBCEFE7E3F}" srcOrd="1" destOrd="0" presId="urn:microsoft.com/office/officeart/2005/8/layout/hList7"/>
    <dgm:cxn modelId="{FF2CF1CA-C909-4600-B13D-2F3505D32BA3}" type="presParOf" srcId="{B7CA51D6-87EA-4726-9E50-500B4507F222}" destId="{D5240879-03A9-41DB-83B1-535A4AACE05F}" srcOrd="2" destOrd="0" presId="urn:microsoft.com/office/officeart/2005/8/layout/hList7"/>
    <dgm:cxn modelId="{D634B667-DC9A-4D66-94BE-DE5948A70670}" type="presParOf" srcId="{D5240879-03A9-41DB-83B1-535A4AACE05F}" destId="{50ACDBFC-7DC2-4685-AE3D-BB4EBE8254E7}" srcOrd="0" destOrd="0" presId="urn:microsoft.com/office/officeart/2005/8/layout/hList7"/>
    <dgm:cxn modelId="{389AF91A-36A7-485B-B6E6-AD9B44938553}" type="presParOf" srcId="{D5240879-03A9-41DB-83B1-535A4AACE05F}" destId="{49F23F52-43BA-4C33-8017-77A7531DFCD8}" srcOrd="1" destOrd="0" presId="urn:microsoft.com/office/officeart/2005/8/layout/hList7"/>
    <dgm:cxn modelId="{1FBADC9C-93C3-4132-9579-8AD7068688AC}" type="presParOf" srcId="{D5240879-03A9-41DB-83B1-535A4AACE05F}" destId="{981B7D83-761B-42E6-917A-DAADA9546506}" srcOrd="2" destOrd="0" presId="urn:microsoft.com/office/officeart/2005/8/layout/hList7"/>
    <dgm:cxn modelId="{24D38924-FD51-4F5C-B35C-56B44293EEDF}" type="presParOf" srcId="{D5240879-03A9-41DB-83B1-535A4AACE05F}" destId="{6DDBAD96-B79F-4959-A66F-3E3BDDEB8DC6}" srcOrd="3" destOrd="0" presId="urn:microsoft.com/office/officeart/2005/8/layout/hList7"/>
    <dgm:cxn modelId="{FAACF00C-2A23-4427-939D-5C152291F1D9}" type="presParOf" srcId="{B7CA51D6-87EA-4726-9E50-500B4507F222}" destId="{E7C8E30E-B54F-49F2-88D9-C2A89499D3DF}" srcOrd="3" destOrd="0" presId="urn:microsoft.com/office/officeart/2005/8/layout/hList7"/>
    <dgm:cxn modelId="{7C601850-4E3B-4269-9AB5-0F3936CF092B}" type="presParOf" srcId="{B7CA51D6-87EA-4726-9E50-500B4507F222}" destId="{F7DB51CC-8638-4136-91A6-474D8EE8EC63}" srcOrd="4" destOrd="0" presId="urn:microsoft.com/office/officeart/2005/8/layout/hList7"/>
    <dgm:cxn modelId="{35338D83-4E65-484F-80D2-43FD4A726F90}" type="presParOf" srcId="{F7DB51CC-8638-4136-91A6-474D8EE8EC63}" destId="{6D3E182B-595F-43B6-9A6E-D218F4A9E5F1}" srcOrd="0" destOrd="0" presId="urn:microsoft.com/office/officeart/2005/8/layout/hList7"/>
    <dgm:cxn modelId="{BF336119-5A09-4760-8E16-FE161999FBF5}" type="presParOf" srcId="{F7DB51CC-8638-4136-91A6-474D8EE8EC63}" destId="{AE0F5C4E-241F-49C7-9709-B1FBD2D0014B}" srcOrd="1" destOrd="0" presId="urn:microsoft.com/office/officeart/2005/8/layout/hList7"/>
    <dgm:cxn modelId="{7F2ACD8E-808E-44EC-8150-227C5BE4B4BF}" type="presParOf" srcId="{F7DB51CC-8638-4136-91A6-474D8EE8EC63}" destId="{8E9FF481-0D06-485B-A138-6A0A0525661A}" srcOrd="2" destOrd="0" presId="urn:microsoft.com/office/officeart/2005/8/layout/hList7"/>
    <dgm:cxn modelId="{CEEFDFAE-2C3B-4CE3-8DE3-6208C1548B20}" type="presParOf" srcId="{F7DB51CC-8638-4136-91A6-474D8EE8EC63}" destId="{2D99DB7E-F7D8-4D23-AAF4-8C14CFED67C4}" srcOrd="3" destOrd="0" presId="urn:microsoft.com/office/officeart/2005/8/layout/hList7"/>
    <dgm:cxn modelId="{DC3A7F37-9F80-4FFA-B298-5A66619166BB}" type="presParOf" srcId="{B7CA51D6-87EA-4726-9E50-500B4507F222}" destId="{F538E014-125A-4896-9811-25B3FD5087B2}" srcOrd="5" destOrd="0" presId="urn:microsoft.com/office/officeart/2005/8/layout/hList7"/>
    <dgm:cxn modelId="{11752250-271D-4243-911D-962AF63B29AA}" type="presParOf" srcId="{B7CA51D6-87EA-4726-9E50-500B4507F222}" destId="{89959381-C81C-4DB7-9968-D677C6E79C1E}" srcOrd="6" destOrd="0" presId="urn:microsoft.com/office/officeart/2005/8/layout/hList7"/>
    <dgm:cxn modelId="{CF5512B8-17E5-4497-BD52-80EF35581DDF}" type="presParOf" srcId="{89959381-C81C-4DB7-9968-D677C6E79C1E}" destId="{2D6EC65F-84E5-4F48-9B93-B453D536A091}" srcOrd="0" destOrd="0" presId="urn:microsoft.com/office/officeart/2005/8/layout/hList7"/>
    <dgm:cxn modelId="{7F2E4436-F48B-4FCF-9737-9595160DFE26}" type="presParOf" srcId="{89959381-C81C-4DB7-9968-D677C6E79C1E}" destId="{D45568BA-1896-4DBB-8988-DC532B474871}" srcOrd="1" destOrd="0" presId="urn:microsoft.com/office/officeart/2005/8/layout/hList7"/>
    <dgm:cxn modelId="{E1DD00B8-C978-4B1B-BF0D-31F23408851D}" type="presParOf" srcId="{89959381-C81C-4DB7-9968-D677C6E79C1E}" destId="{C0D41835-F855-4606-8135-8B40F422CE1C}" srcOrd="2" destOrd="0" presId="urn:microsoft.com/office/officeart/2005/8/layout/hList7"/>
    <dgm:cxn modelId="{439CE876-4544-40F4-A9CC-F3A05A60CF3C}" type="presParOf" srcId="{89959381-C81C-4DB7-9968-D677C6E79C1E}" destId="{F248AF08-0478-4C17-9748-316C7AB61DD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15A71-4CC5-47F1-9DA8-CD4953F67BAC}" type="datetimeFigureOut">
              <a:rPr lang="en-US" smtClean="0"/>
              <a:t>9/16/2015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E9FDD-1C43-46F2-B56C-DA53EF2EC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9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69CCE0-184C-4685-8528-10CBA3EC768B}" type="datetimeFigureOut">
              <a:rPr lang="en-US"/>
              <a:pPr>
                <a:defRPr/>
              </a:pPr>
              <a:t>9/16/2015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527050"/>
            <a:ext cx="3502025" cy="2627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5F75D11-0079-4D42-8AE6-22398F6E98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74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</a:p>
          <a:p>
            <a:endParaRPr lang="en-US" dirty="0" smtClean="0"/>
          </a:p>
          <a:p>
            <a:r>
              <a:rPr lang="en-US" dirty="0" smtClean="0"/>
              <a:t>Thank</a:t>
            </a:r>
            <a:r>
              <a:rPr lang="en-US" baseline="0" dirty="0" smtClean="0"/>
              <a:t> you for joining us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Introduce myself and Adam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9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99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Outdoor Lighting Accelerator</a:t>
            </a:r>
          </a:p>
          <a:p>
            <a:r>
              <a:rPr lang="en-US" dirty="0" smtClean="0"/>
              <a:t>Energy Savings Performance Contracting Accelerator</a:t>
            </a:r>
          </a:p>
          <a:p>
            <a:r>
              <a:rPr lang="en-US" dirty="0" smtClean="0"/>
              <a:t>Energy Data Accelerator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17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The Cities Leading through Energy Analysis and Planning (Cities-LEAP) project delivers standardized, localized energy data and analysis that enables cities to lead clean energy innovation and integrate strategic energy analysis into decision making.</a:t>
            </a:r>
          </a:p>
          <a:p>
            <a:pPr algn="l" fontAlgn="base"/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Cities-LEAP supports the widespread implementation of city-sponsored data-driven energy policies, programs, and projects that have the potential to drive a sea change in the national energy landscape. Through Cities-LEAP, cities will be able to: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Set climate or energy goals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Prioritize and implement energy strategies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See the impacts of potential climate or energy action plans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Learn from peers about city energy planning best practices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Get access to credible data and transparent, usable analytic methodologies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 smtClean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Make data-driven energy decisions.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34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the tip</a:t>
            </a:r>
            <a:r>
              <a:rPr lang="en-US" baseline="0" dirty="0" smtClean="0"/>
              <a:t> of the iceberg, but we have selected five top places to go for resources at DOE.  The next set of slides provide a visual representation of each of these five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3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0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Cities contribute 70% of global CO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emissions and are the population and innovation centers within states.  They are poised to impact CO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emissions through their capacity as asset owners, law makers, taxation authorities, and recognition providers. Many cities have already set CO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emissions reduction goals by as much as 80% by 2050 and are implementing portfolios of programs and policies to achieve their goals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8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1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sz="2200" dirty="0" smtClean="0">
                <a:solidFill>
                  <a:srgbClr val="FF0000"/>
                </a:solidFill>
              </a:rPr>
              <a:t>Advanced Rooftop Unit Campaign</a:t>
            </a:r>
          </a:p>
          <a:p>
            <a:pPr lvl="0" algn="l"/>
            <a:r>
              <a:rPr lang="en-US" sz="2200" dirty="0" smtClean="0">
                <a:solidFill>
                  <a:srgbClr val="FF0000"/>
                </a:solidFill>
              </a:rPr>
              <a:t>Interior Lighting Campaign </a:t>
            </a:r>
          </a:p>
          <a:p>
            <a:pPr lvl="0" algn="l"/>
            <a:r>
              <a:rPr lang="en-US" sz="2200" dirty="0" smtClean="0">
                <a:solidFill>
                  <a:srgbClr val="FF0000"/>
                </a:solidFill>
              </a:rPr>
              <a:t>Lighting Energy Efficiency in Parking (LEEP) Campaign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088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20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2011, Now 250+ Partners &amp; Allies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Commercial, Industrial, Public, Private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Represent: 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3.5+ Billion Square Feet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$5+ Billion Private Financing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650+ Manufacturing plants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 B Federal Commitment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en-US" sz="2400" dirty="0" smtClean="0">
              <a:solidFill>
                <a:srgbClr val="1D42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D4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commercial, industrial buildings &amp; multifamily housing 20%+ more efficient over 10 years</a:t>
            </a:r>
          </a:p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D4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$80B+ annually for US organizations</a:t>
            </a:r>
          </a:p>
          <a:p>
            <a:pPr marL="342900" lvl="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D4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American jobs, improve energy security, and mitigate impacts of climate change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200" b="1" kern="1200" dirty="0" smtClean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How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rgbClr val="1D428A"/>
                </a:solidFill>
                <a:latin typeface="+mn-lt"/>
                <a:ea typeface="+mn-ea"/>
                <a:cs typeface="Arial" panose="020B0604020202020204" pitchFamily="34" charset="0"/>
              </a:rPr>
              <a:t>Leadership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rgbClr val="1D428A"/>
                </a:solidFill>
                <a:latin typeface="+mn-lt"/>
                <a:ea typeface="+mn-ea"/>
                <a:cs typeface="Arial" panose="020B0604020202020204" pitchFamily="34" charset="0"/>
              </a:rPr>
              <a:t>Results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rgbClr val="1D428A"/>
                </a:solidFill>
                <a:latin typeface="+mn-lt"/>
                <a:ea typeface="+mn-ea"/>
                <a:cs typeface="Arial" panose="020B0604020202020204" pitchFamily="34" charset="0"/>
              </a:rPr>
              <a:t>Transparency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rgbClr val="1D428A"/>
                </a:solidFill>
                <a:latin typeface="+mn-lt"/>
                <a:ea typeface="+mn-ea"/>
                <a:cs typeface="Arial" panose="020B0604020202020204" pitchFamily="34" charset="0"/>
              </a:rPr>
              <a:t>Best practice models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rgbClr val="1D428A"/>
                </a:solidFill>
                <a:latin typeface="+mn-lt"/>
                <a:ea typeface="+mn-ea"/>
                <a:cs typeface="Arial" panose="020B0604020202020204" pitchFamily="34" charset="0"/>
              </a:rPr>
              <a:t>Recognition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rgbClr val="1D428A"/>
                </a:solidFill>
                <a:latin typeface="+mn-lt"/>
                <a:ea typeface="+mn-ea"/>
                <a:cs typeface="Arial" panose="020B0604020202020204" pitchFamily="34" charset="0"/>
              </a:rPr>
              <a:t>Catalyzing action</a:t>
            </a:r>
          </a:p>
          <a:p>
            <a:pPr marL="800100" lvl="1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36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BBC Partners represent all regions of the country and a wide variety of sized communities - from Gillette, WY with 31,000 people to Los Angeles with 3.8 million people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Buildings reached through local government BBC Partners include airports, fire stations, libraries, city halls, courthouses, schools, office buildings, civic centers, fleet garages, museums, and wastewater treatment facilities.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32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BBC Partners represent all regions of the country and a wide variety of sized communities - from Gillette, WY with 31,000 people to Los Angeles with 3.8 million people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Buildings reached through local government BBC Partners include airports, fire stations, libraries, city halls, courthouses, schools, office buildings, civic centers, fleet garages, museums, and wastewater treatment facilities.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62C11-503B-474C-9614-070A535169E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2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ERE Black Sl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 userDrawn="1"/>
        </p:nvSpPr>
        <p:spPr>
          <a:xfrm flipH="1">
            <a:off x="5334000" y="3276600"/>
            <a:ext cx="3810000" cy="3365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 userDrawn="1"/>
        </p:nvSpPr>
        <p:spPr>
          <a:xfrm flipH="1">
            <a:off x="0" y="1905000"/>
            <a:ext cx="91440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6" descr="vol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21336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Oneturbine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19050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umpwithleaves.JPG"/>
          <p:cNvPicPr>
            <a:picLocks noChangeAspect="1"/>
          </p:cNvPicPr>
          <p:nvPr userDrawn="1"/>
        </p:nvPicPr>
        <p:blipFill rotWithShape="1">
          <a:blip r:embed="rId4"/>
          <a:srcRect r="22222"/>
          <a:stretch/>
        </p:blipFill>
        <p:spPr bwMode="auto">
          <a:xfrm>
            <a:off x="5334000" y="1524000"/>
            <a:ext cx="21336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52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9478"/>
          <a:stretch/>
        </p:blipFill>
        <p:spPr>
          <a:xfrm>
            <a:off x="7467600" y="1524000"/>
            <a:ext cx="1676400" cy="1762124"/>
          </a:xfrm>
          <a:prstGeom prst="rect">
            <a:avLst/>
          </a:prstGeom>
        </p:spPr>
      </p:pic>
      <p:pic>
        <p:nvPicPr>
          <p:cNvPr id="13" name="Picture 12" descr="led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0"/>
            <a:ext cx="21336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nsulate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00400" y="15240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/>
          <a:stretch/>
        </p:blipFill>
        <p:spPr>
          <a:xfrm>
            <a:off x="1066800" y="1523144"/>
            <a:ext cx="2133600" cy="1753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/>
          <a:stretch/>
        </p:blipFill>
        <p:spPr>
          <a:xfrm>
            <a:off x="0" y="1523144"/>
            <a:ext cx="1066800" cy="1753456"/>
          </a:xfrm>
          <a:prstGeom prst="rect">
            <a:avLst/>
          </a:prstGeom>
        </p:spPr>
      </p:pic>
      <p:sp>
        <p:nvSpPr>
          <p:cNvPr id="6" name="Rectangle 15"/>
          <p:cNvSpPr/>
          <p:nvPr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130175" y="6616700"/>
            <a:ext cx="72866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fld id="{24289C06-C21E-485E-9AAF-A99C6B017E3B}" type="slidenum">
              <a:rPr lang="en-US" smtClean="0">
                <a:solidFill>
                  <a:prstClr val="white"/>
                </a:solidFill>
                <a:latin typeface="Calibri"/>
                <a:cs typeface="Calibri"/>
              </a:rPr>
              <a:pPr marL="342900" indent="-342900" defTabSz="457200" fontAlgn="auto">
                <a:spcBef>
                  <a:spcPct val="20000"/>
                </a:spcBef>
                <a:spcAft>
                  <a:spcPts val="0"/>
                </a:spcAft>
                <a:buFont typeface="Arial"/>
                <a:buNone/>
                <a:defRPr/>
              </a:pPr>
              <a:t>‹#›</a:t>
            </a:fld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 | Energy Efficiency and Renewable Energy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5476875" y="6616700"/>
            <a:ext cx="36671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eere.energy.gov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01"/>
            <a:ext cx="3352800" cy="4927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892815"/>
            <a:ext cx="4800600" cy="526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4477719"/>
            <a:ext cx="4800600" cy="526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38800" y="3886200"/>
            <a:ext cx="32004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638800" y="4495800"/>
            <a:ext cx="32004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49623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599"/>
            <a:ext cx="4040188" cy="3884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41007"/>
            <a:ext cx="4040188" cy="39512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Wingdings" pitchFamily="2" charset="2"/>
              <a:buChar char="§"/>
              <a:defRPr lang="en-US" sz="18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defRPr lang="en-US" sz="16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defRPr lang="en-US" sz="14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defRPr lang="en-US" sz="12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defRPr lang="en-US" sz="1200" kern="1200" dirty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2599"/>
            <a:ext cx="4041775" cy="38840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41007"/>
            <a:ext cx="4041775" cy="39512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Wingdings" pitchFamily="2" charset="2"/>
              <a:buChar char="§"/>
              <a:defRPr lang="en-US" sz="18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16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14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12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1200" kern="1200" dirty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7129" y="567268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Line 16"/>
          <p:cNvSpPr>
            <a:spLocks noChangeShapeType="1"/>
          </p:cNvSpPr>
          <p:nvPr userDrawn="1"/>
        </p:nvSpPr>
        <p:spPr bwMode="auto">
          <a:xfrm>
            <a:off x="423863" y="1052513"/>
            <a:ext cx="8334375" cy="0"/>
          </a:xfrm>
          <a:prstGeom prst="line">
            <a:avLst/>
          </a:prstGeom>
          <a:noFill/>
          <a:ln w="19050">
            <a:solidFill>
              <a:srgbClr val="88AACC"/>
            </a:solidFill>
            <a:round/>
            <a:headEnd/>
            <a:tailEnd/>
          </a:ln>
          <a:effectLst/>
        </p:spPr>
        <p:txBody>
          <a:bodyPr lIns="80134" tIns="40067" rIns="80134" bIns="40067"/>
          <a:lstStyle/>
          <a:p>
            <a:pPr algn="ctr" eaLnBrk="0" hangingPunct="0">
              <a:lnSpc>
                <a:spcPts val="1401"/>
              </a:lnSpc>
              <a:spcBef>
                <a:spcPct val="50000"/>
              </a:spcBef>
              <a:buFont typeface="Times" pitchFamily="-112" charset="0"/>
              <a:buNone/>
              <a:defRPr/>
            </a:pPr>
            <a:endParaRPr lang="en-GB" dirty="0"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391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549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185"/>
            <a:ext cx="9144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30" y="-88931"/>
            <a:ext cx="968412" cy="774731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8833838" y="427640"/>
            <a:ext cx="172838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600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50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4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8662" y="558801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rgbClr val="88AACF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>
              <a:spcBef>
                <a:spcPts val="600"/>
              </a:spcBef>
              <a:buClr>
                <a:srgbClr val="88AACF"/>
              </a:buClr>
              <a:defRPr sz="1600"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buClr>
                <a:srgbClr val="88AACF"/>
              </a:buClr>
              <a:defRPr sz="1400">
                <a:solidFill>
                  <a:schemeClr val="tx2"/>
                </a:solidFill>
              </a:defRPr>
            </a:lvl3pPr>
            <a:lvl4pPr>
              <a:spcBef>
                <a:spcPts val="600"/>
              </a:spcBef>
              <a:buClr>
                <a:srgbClr val="88AACF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600"/>
              </a:spcBef>
              <a:buClr>
                <a:srgbClr val="88AACF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23863" y="1052513"/>
            <a:ext cx="8334375" cy="0"/>
          </a:xfrm>
          <a:prstGeom prst="line">
            <a:avLst/>
          </a:prstGeom>
          <a:noFill/>
          <a:ln w="19050">
            <a:solidFill>
              <a:srgbClr val="88AACC"/>
            </a:solidFill>
            <a:round/>
            <a:headEnd/>
            <a:tailEnd/>
          </a:ln>
          <a:effectLst/>
        </p:spPr>
        <p:txBody>
          <a:bodyPr lIns="80134" tIns="40067" rIns="80134" bIns="40067"/>
          <a:lstStyle/>
          <a:p>
            <a:pPr algn="ctr" eaLnBrk="0" hangingPunct="0">
              <a:lnSpc>
                <a:spcPts val="1401"/>
              </a:lnSpc>
              <a:spcBef>
                <a:spcPct val="50000"/>
              </a:spcBef>
              <a:buFont typeface="Times" pitchFamily="-112" charset="0"/>
              <a:buNone/>
              <a:defRPr/>
            </a:pPr>
            <a:endParaRPr lang="en-GB" dirty="0"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04610"/>
      </p:ext>
    </p:extLst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 &amp; Text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rgbClr val="B6DD33"/>
          </a:solidFill>
          <a:ln w="1587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1905000"/>
            <a:ext cx="9144000" cy="464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/>
          <a:lstStyle>
            <a:lvl1pPr>
              <a:defRPr sz="1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4648200"/>
            <a:ext cx="7924800" cy="1981200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SzPct val="100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spcBef>
                <a:spcPts val="600"/>
              </a:spcBef>
              <a:buClr>
                <a:schemeClr val="bg1"/>
              </a:buClr>
              <a:buFont typeface="Lucida Grande"/>
              <a:buChar char="–"/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buSzPct val="100000"/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buClr>
                <a:schemeClr val="bg1"/>
              </a:buClr>
              <a:buSzPct val="100000"/>
              <a:buFont typeface="Lucida Grande"/>
              <a:buChar char="–"/>
              <a:defRPr sz="16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buClr>
                <a:schemeClr val="bg1"/>
              </a:buClr>
              <a:buFont typeface="Lucida Grande"/>
              <a:buChar char="–"/>
              <a:defRPr sz="16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85800" y="838200"/>
            <a:ext cx="7772400" cy="6858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62573735"/>
      </p:ext>
    </p:extLst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Photon Magazine shoot 052.JPG"/>
          <p:cNvPicPr>
            <a:picLocks noChangeAspect="1"/>
          </p:cNvPicPr>
          <p:nvPr userDrawn="1"/>
        </p:nvPicPr>
        <p:blipFill>
          <a:blip r:embed="rId3" cstate="print"/>
          <a:srcRect t="38898" r="-76" b="11178"/>
          <a:stretch>
            <a:fillRect/>
          </a:stretch>
        </p:blipFill>
        <p:spPr>
          <a:xfrm>
            <a:off x="141313" y="3574472"/>
            <a:ext cx="8844745" cy="2934393"/>
          </a:xfrm>
          <a:prstGeom prst="roundRect">
            <a:avLst/>
          </a:prstGeom>
        </p:spPr>
      </p:pic>
      <p:sp>
        <p:nvSpPr>
          <p:cNvPr id="7" name="Round Same Side Corner Rectangle 6"/>
          <p:cNvSpPr/>
          <p:nvPr userDrawn="1"/>
        </p:nvSpPr>
        <p:spPr>
          <a:xfrm rot="10800000">
            <a:off x="114298" y="0"/>
            <a:ext cx="8915399" cy="3581400"/>
          </a:xfrm>
          <a:prstGeom prst="round2SameRect">
            <a:avLst>
              <a:gd name="adj1" fmla="val 6522"/>
              <a:gd name="adj2" fmla="val 0"/>
            </a:avLst>
          </a:prstGeom>
          <a:solidFill>
            <a:srgbClr val="00806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14388" eaLnBrk="0" latinLnBrk="0" hangingPunct="0">
              <a:lnSpc>
                <a:spcPct val="90000"/>
              </a:lnSpc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289" y="428846"/>
            <a:ext cx="7772400" cy="1470025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9" name="Round Same Side Corner Rectangle 8"/>
          <p:cNvSpPr/>
          <p:nvPr userDrawn="1"/>
        </p:nvSpPr>
        <p:spPr>
          <a:xfrm rot="10800000" flipV="1">
            <a:off x="114299" y="6477000"/>
            <a:ext cx="8915399" cy="38099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6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14388" eaLnBrk="0" latinLnBrk="0" hangingPunct="0">
              <a:lnSpc>
                <a:spcPct val="90000"/>
              </a:lnSpc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374" y="1906325"/>
            <a:ext cx="77849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Oval 5"/>
          <p:cNvSpPr/>
          <p:nvPr userDrawn="1"/>
        </p:nvSpPr>
        <p:spPr>
          <a:xfrm rot="20019229">
            <a:off x="7744661" y="3205006"/>
            <a:ext cx="970541" cy="908748"/>
          </a:xfrm>
          <a:custGeom>
            <a:avLst/>
            <a:gdLst/>
            <a:ahLst/>
            <a:cxnLst/>
            <a:rect l="l" t="t" r="r" b="b"/>
            <a:pathLst>
              <a:path w="970541" h="908748">
                <a:moveTo>
                  <a:pt x="756589" y="59653"/>
                </a:moveTo>
                <a:cubicBezTo>
                  <a:pt x="885672" y="122422"/>
                  <a:pt x="970540" y="228722"/>
                  <a:pt x="970541" y="349290"/>
                </a:cubicBezTo>
                <a:cubicBezTo>
                  <a:pt x="970540" y="454918"/>
                  <a:pt x="905400" y="549596"/>
                  <a:pt x="801568" y="612215"/>
                </a:cubicBezTo>
                <a:cubicBezTo>
                  <a:pt x="784696" y="732760"/>
                  <a:pt x="665522" y="847854"/>
                  <a:pt x="500379" y="891421"/>
                </a:cubicBezTo>
                <a:cubicBezTo>
                  <a:pt x="296584" y="945183"/>
                  <a:pt x="99955" y="869660"/>
                  <a:pt x="61195" y="722735"/>
                </a:cubicBezTo>
                <a:cubicBezTo>
                  <a:pt x="45994" y="665115"/>
                  <a:pt x="57331" y="605071"/>
                  <a:pt x="89637" y="550478"/>
                </a:cubicBezTo>
                <a:cubicBezTo>
                  <a:pt x="32974" y="494051"/>
                  <a:pt x="0" y="424442"/>
                  <a:pt x="0" y="349290"/>
                </a:cubicBezTo>
                <a:cubicBezTo>
                  <a:pt x="0" y="156382"/>
                  <a:pt x="217263" y="0"/>
                  <a:pt x="485270" y="0"/>
                </a:cubicBezTo>
                <a:cubicBezTo>
                  <a:pt x="585773" y="0"/>
                  <a:pt x="679140" y="21991"/>
                  <a:pt x="756589" y="59653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81" y="3297002"/>
            <a:ext cx="713388" cy="76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89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8066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7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549400"/>
            <a:ext cx="9144000" cy="530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956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58" y="336550"/>
            <a:ext cx="8264442" cy="533400"/>
          </a:xfrm>
        </p:spPr>
        <p:txBody>
          <a:bodyPr/>
          <a:lstStyle>
            <a:lvl1pPr>
              <a:defRPr sz="1600" cap="all">
                <a:solidFill>
                  <a:schemeClr val="accent2"/>
                </a:solidFill>
                <a:latin typeface="HelveticaNeueLT Std Me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96888" y="1110534"/>
            <a:ext cx="8189911" cy="494578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HelveticaNeueLT Std Lt" pitchFamily="34" charset="0"/>
                <a:cs typeface="HelveticaNeueLT Std Lt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HelveticaNeueLT Std Lt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HelveticaNeueLT Std Lt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HelveticaNeueLT Std Lt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HelveticaNeueLT Std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0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8662" y="558801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rgbClr val="88AACF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>
              <a:spcBef>
                <a:spcPts val="600"/>
              </a:spcBef>
              <a:buClr>
                <a:srgbClr val="88AACF"/>
              </a:buClr>
              <a:defRPr sz="1600"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buClr>
                <a:srgbClr val="88AACF"/>
              </a:buClr>
              <a:defRPr sz="1400">
                <a:solidFill>
                  <a:schemeClr val="tx2"/>
                </a:solidFill>
              </a:defRPr>
            </a:lvl3pPr>
            <a:lvl4pPr>
              <a:spcBef>
                <a:spcPts val="600"/>
              </a:spcBef>
              <a:buClr>
                <a:srgbClr val="88AACF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600"/>
              </a:spcBef>
              <a:buClr>
                <a:srgbClr val="88AACF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72673"/>
      </p:ext>
    </p:extLst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ERE Black Slide 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33687" y="399405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458200" cy="50292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099433"/>
            <a:ext cx="2667000" cy="576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734"/>
            <a:ext cx="9144000" cy="61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98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rgbClr val="66CC33"/>
              </a:buClr>
              <a:buFont typeface="Arial" pitchFamily="34" charset="0"/>
              <a:buChar char="▪"/>
              <a:defRPr/>
            </a:lvl1pPr>
            <a:lvl2pPr>
              <a:buClr>
                <a:srgbClr val="66CC33"/>
              </a:buClr>
              <a:defRPr>
                <a:solidFill>
                  <a:schemeClr val="tx1"/>
                </a:solidFill>
              </a:defRPr>
            </a:lvl2pPr>
            <a:lvl4pPr>
              <a:buClr>
                <a:srgbClr val="66CC33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615"/>
            <a:ext cx="53340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33600" y="-1037192"/>
            <a:ext cx="8153400" cy="0"/>
          </a:xfrm>
          <a:prstGeom prst="line">
            <a:avLst/>
          </a:prstGeom>
          <a:ln w="12700">
            <a:solidFill>
              <a:srgbClr val="089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1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98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rgbClr val="66CC33"/>
              </a:buClr>
              <a:buFont typeface="Arial" pitchFamily="34" charset="0"/>
              <a:buChar char="▪"/>
              <a:defRPr/>
            </a:lvl1pPr>
            <a:lvl2pPr>
              <a:buClr>
                <a:srgbClr val="66CC33"/>
              </a:buClr>
              <a:defRPr>
                <a:solidFill>
                  <a:schemeClr val="tx1"/>
                </a:solidFill>
              </a:defRPr>
            </a:lvl2pPr>
            <a:lvl4pPr>
              <a:buClr>
                <a:srgbClr val="66CC33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615"/>
            <a:ext cx="53340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33600" y="-1037192"/>
            <a:ext cx="8153400" cy="0"/>
          </a:xfrm>
          <a:prstGeom prst="line">
            <a:avLst/>
          </a:prstGeom>
          <a:ln w="12700">
            <a:solidFill>
              <a:srgbClr val="089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4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099433"/>
            <a:ext cx="2667000" cy="576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734"/>
            <a:ext cx="9144000" cy="61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8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45910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45910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615"/>
            <a:ext cx="53340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80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Big-Arrow-No-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4" y="0"/>
            <a:ext cx="8208796" cy="6101872"/>
          </a:xfrm>
          <a:prstGeom prst="rect">
            <a:avLst/>
          </a:prstGeom>
        </p:spPr>
      </p:pic>
      <p:pic>
        <p:nvPicPr>
          <p:cNvPr id="12" name="Picture 11" descr="BetterBuildings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/>
          <a:stretch/>
        </p:blipFill>
        <p:spPr>
          <a:xfrm>
            <a:off x="434173" y="462510"/>
            <a:ext cx="3214518" cy="1177130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328007" y="2669768"/>
            <a:ext cx="3992133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898" y="2184482"/>
            <a:ext cx="3926493" cy="930682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898" y="3411639"/>
            <a:ext cx="2973993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42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626972" y="2810514"/>
            <a:ext cx="7517028" cy="2234531"/>
          </a:xfrm>
          <a:prstGeom prst="rect">
            <a:avLst/>
          </a:prstGeom>
          <a:gradFill flip="none" rotWithShape="1">
            <a:gsLst>
              <a:gs pos="57000">
                <a:schemeClr val="tx1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BetterBuilding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/>
          <a:stretch/>
        </p:blipFill>
        <p:spPr>
          <a:xfrm>
            <a:off x="725643" y="747031"/>
            <a:ext cx="4839055" cy="177202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919" y="2810514"/>
            <a:ext cx="6550103" cy="1176306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6920" y="3989193"/>
            <a:ext cx="6446006" cy="912321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64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2_Title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3837" y="2869513"/>
            <a:ext cx="7510161" cy="884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6" y="2737425"/>
            <a:ext cx="1484677" cy="1187742"/>
          </a:xfrm>
          <a:prstGeom prst="rect">
            <a:avLst/>
          </a:prstGeom>
        </p:spPr>
      </p:pic>
      <p:pic>
        <p:nvPicPr>
          <p:cNvPr id="12" name="Picture 11" descr="BetterBuildings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/>
          <a:stretch/>
        </p:blipFill>
        <p:spPr>
          <a:xfrm>
            <a:off x="725643" y="747031"/>
            <a:ext cx="4839055" cy="177202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837" y="3941190"/>
            <a:ext cx="6550103" cy="871084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838" y="4812274"/>
            <a:ext cx="6446006" cy="127686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21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8077200" cy="5257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520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5706" y="2719582"/>
            <a:ext cx="6457421" cy="903666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24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277" y="275567"/>
            <a:ext cx="5736640" cy="7189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221199"/>
            <a:ext cx="4037013" cy="469152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37050" y="1604963"/>
            <a:ext cx="4337050" cy="40147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3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0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616370" cy="10773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6140" y="934131"/>
            <a:ext cx="4082143" cy="498043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1487487"/>
            <a:ext cx="3751943" cy="44270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78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392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606" y="1600200"/>
            <a:ext cx="39361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34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214"/>
            <a:ext cx="404018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5214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64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31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72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B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BetterBuilding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/>
          <a:stretch/>
        </p:blipFill>
        <p:spPr>
          <a:xfrm>
            <a:off x="7963294" y="6383046"/>
            <a:ext cx="996205" cy="3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3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5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8662" y="558801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rgbClr val="88AACF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>
              <a:spcBef>
                <a:spcPts val="600"/>
              </a:spcBef>
              <a:buClr>
                <a:srgbClr val="88AACF"/>
              </a:buClr>
              <a:defRPr sz="1600"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buClr>
                <a:srgbClr val="88AACF"/>
              </a:buClr>
              <a:defRPr sz="1400">
                <a:solidFill>
                  <a:schemeClr val="tx2"/>
                </a:solidFill>
              </a:defRPr>
            </a:lvl3pPr>
            <a:lvl4pPr>
              <a:spcBef>
                <a:spcPts val="600"/>
              </a:spcBef>
              <a:buClr>
                <a:srgbClr val="88AACF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600"/>
              </a:spcBef>
              <a:buClr>
                <a:srgbClr val="88AACF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23863" y="1052513"/>
            <a:ext cx="8334375" cy="0"/>
          </a:xfrm>
          <a:prstGeom prst="line">
            <a:avLst/>
          </a:prstGeom>
          <a:noFill/>
          <a:ln w="19050">
            <a:solidFill>
              <a:srgbClr val="88AACC"/>
            </a:solidFill>
            <a:round/>
            <a:headEnd/>
            <a:tailEnd/>
          </a:ln>
          <a:effectLst/>
        </p:spPr>
        <p:txBody>
          <a:bodyPr lIns="80134" tIns="40067" rIns="80134" bIns="40067"/>
          <a:lstStyle/>
          <a:p>
            <a:pPr algn="ctr" eaLnBrk="0" hangingPunct="0">
              <a:lnSpc>
                <a:spcPts val="1401"/>
              </a:lnSpc>
              <a:spcBef>
                <a:spcPct val="50000"/>
              </a:spcBef>
              <a:buFont typeface="Times" pitchFamily="-112" charset="0"/>
              <a:buNone/>
              <a:defRPr/>
            </a:pPr>
            <a:endParaRPr lang="en-GB" dirty="0"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124054"/>
      </p:ext>
    </p:extLst>
  </p:cSld>
  <p:clrMapOvr>
    <a:masterClrMapping/>
  </p:clrMapOvr>
  <p:transition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185"/>
            <a:ext cx="9144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30" y="-88931"/>
            <a:ext cx="968412" cy="774731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8833838" y="427640"/>
            <a:ext cx="172838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600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26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3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1"/>
            <a:ext cx="82296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83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Big-Arrow-No-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4" y="0"/>
            <a:ext cx="8208796" cy="610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3" y="526199"/>
            <a:ext cx="3214518" cy="104975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328007" y="2669768"/>
            <a:ext cx="3992133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898" y="2184482"/>
            <a:ext cx="3926493" cy="930682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898" y="3411639"/>
            <a:ext cx="2973993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045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626972" y="2810514"/>
            <a:ext cx="7517028" cy="2234531"/>
          </a:xfrm>
          <a:prstGeom prst="rect">
            <a:avLst/>
          </a:prstGeom>
          <a:gradFill flip="none" rotWithShape="1">
            <a:gsLst>
              <a:gs pos="57000">
                <a:schemeClr val="tx1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3" y="842906"/>
            <a:ext cx="4839055" cy="1580271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919" y="2810514"/>
            <a:ext cx="6550103" cy="1176306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6920" y="3989193"/>
            <a:ext cx="6446006" cy="912321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52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2_Title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3837" y="2869513"/>
            <a:ext cx="7510161" cy="884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6" y="2737425"/>
            <a:ext cx="1484677" cy="118774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837" y="3941190"/>
            <a:ext cx="6550103" cy="871084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838" y="4812274"/>
            <a:ext cx="6446006" cy="127686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4" y="745016"/>
            <a:ext cx="5166198" cy="14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7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5706" y="2719582"/>
            <a:ext cx="6457421" cy="903666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7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277" y="275567"/>
            <a:ext cx="5736640" cy="7189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221199"/>
            <a:ext cx="4037013" cy="4691523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37050" y="1604963"/>
            <a:ext cx="4337050" cy="40147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6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82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616370" cy="10773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6140" y="934131"/>
            <a:ext cx="4082143" cy="4980439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1487487"/>
            <a:ext cx="3751943" cy="44270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9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549400"/>
            <a:ext cx="9144000" cy="530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9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392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606" y="1600200"/>
            <a:ext cx="39361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55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214"/>
            <a:ext cx="404018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5214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32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69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913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B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4" y="6402783"/>
            <a:ext cx="996205" cy="3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23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58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185"/>
            <a:ext cx="9144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30" y="-88931"/>
            <a:ext cx="968412" cy="774731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8833838" y="427640"/>
            <a:ext cx="172838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600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66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7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Big-Arrow-No-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4" y="0"/>
            <a:ext cx="8208796" cy="610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3" y="526199"/>
            <a:ext cx="3214518" cy="104975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328007" y="2669768"/>
            <a:ext cx="3992133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898" y="2184482"/>
            <a:ext cx="3926493" cy="930682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898" y="3411639"/>
            <a:ext cx="2973993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04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626972" y="2810514"/>
            <a:ext cx="7517028" cy="2234531"/>
          </a:xfrm>
          <a:prstGeom prst="rect">
            <a:avLst/>
          </a:prstGeom>
          <a:gradFill flip="none" rotWithShape="1">
            <a:gsLst>
              <a:gs pos="57000">
                <a:schemeClr val="tx1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3" y="842906"/>
            <a:ext cx="4839055" cy="1580271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919" y="2810514"/>
            <a:ext cx="6550103" cy="1176306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6920" y="3989193"/>
            <a:ext cx="6446006" cy="912321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996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668477" y="3602797"/>
            <a:ext cx="5063409" cy="12238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144259" tIns="106476" rIns="144259" bIns="106476" anchor="t"/>
          <a:lstStyle>
            <a:lvl1pPr algn="l" defTabSz="872289" rtl="0" fontAlgn="base">
              <a:lnSpc>
                <a:spcPts val="2453"/>
              </a:lnSpc>
              <a:spcBef>
                <a:spcPct val="0"/>
              </a:spcBef>
              <a:spcAft>
                <a:spcPct val="0"/>
              </a:spcAft>
              <a:defRPr lang="nl-NL" sz="2800" dirty="0">
                <a:solidFill>
                  <a:srgbClr val="335577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668477" y="2716270"/>
            <a:ext cx="5064766" cy="835112"/>
          </a:xfrm>
          <a:prstGeom prst="rect">
            <a:avLst/>
          </a:prstGeom>
          <a:solidFill>
            <a:srgbClr val="335577"/>
          </a:solidFill>
          <a:ln w="12700" algn="ctr">
            <a:solidFill>
              <a:srgbClr val="335577"/>
            </a:solidFill>
            <a:miter lim="800000"/>
            <a:headEnd/>
            <a:tailEnd/>
          </a:ln>
          <a:effectLst/>
        </p:spPr>
        <p:txBody>
          <a:bodyPr lIns="171737" tIns="92738" rIns="144259" bIns="123651" anchor="b">
            <a:normAutofit/>
          </a:bodyPr>
          <a:lstStyle>
            <a:lvl1pPr marL="0" indent="0" algn="l" defTabSz="872289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  <a:def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04800" y="381000"/>
            <a:ext cx="8534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59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2_Title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3837" y="2869513"/>
            <a:ext cx="7510161" cy="884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6" y="2737425"/>
            <a:ext cx="1484677" cy="118774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837" y="3941190"/>
            <a:ext cx="6550103" cy="871084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838" y="4812274"/>
            <a:ext cx="6446006" cy="127686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4" y="745016"/>
            <a:ext cx="5166198" cy="14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22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5706" y="2719582"/>
            <a:ext cx="6457421" cy="903666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39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277" y="275567"/>
            <a:ext cx="5736640" cy="7189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221199"/>
            <a:ext cx="4037013" cy="4691523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37050" y="1604963"/>
            <a:ext cx="4337050" cy="40147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9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61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616370" cy="10773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6140" y="934131"/>
            <a:ext cx="4082143" cy="4980439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1487487"/>
            <a:ext cx="3751943" cy="44270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18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392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606" y="1600200"/>
            <a:ext cx="39361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11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214"/>
            <a:ext cx="404018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5214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47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29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B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4" y="6402783"/>
            <a:ext cx="996205" cy="3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8662" y="558801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buClr>
                <a:srgbClr val="88AACF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1pPr>
            <a:lvl2pPr>
              <a:spcBef>
                <a:spcPts val="600"/>
              </a:spcBef>
              <a:buClr>
                <a:srgbClr val="88AACF"/>
              </a:buClr>
              <a:defRPr sz="1600">
                <a:solidFill>
                  <a:schemeClr val="tx2"/>
                </a:solidFill>
              </a:defRPr>
            </a:lvl2pPr>
            <a:lvl3pPr>
              <a:spcBef>
                <a:spcPts val="600"/>
              </a:spcBef>
              <a:buClr>
                <a:srgbClr val="88AACF"/>
              </a:buClr>
              <a:defRPr sz="1400">
                <a:solidFill>
                  <a:schemeClr val="tx2"/>
                </a:solidFill>
              </a:defRPr>
            </a:lvl3pPr>
            <a:lvl4pPr>
              <a:spcBef>
                <a:spcPts val="600"/>
              </a:spcBef>
              <a:buClr>
                <a:srgbClr val="88AACF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600"/>
              </a:spcBef>
              <a:buClr>
                <a:srgbClr val="88AACF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23863" y="1052513"/>
            <a:ext cx="8334375" cy="0"/>
          </a:xfrm>
          <a:prstGeom prst="line">
            <a:avLst/>
          </a:prstGeom>
          <a:noFill/>
          <a:ln w="19050">
            <a:solidFill>
              <a:srgbClr val="88AACC"/>
            </a:solidFill>
            <a:round/>
            <a:headEnd/>
            <a:tailEnd/>
          </a:ln>
          <a:effectLst/>
        </p:spPr>
        <p:txBody>
          <a:bodyPr lIns="80134" tIns="40067" rIns="80134" bIns="40067"/>
          <a:lstStyle/>
          <a:p>
            <a:pPr algn="ctr" eaLnBrk="0" hangingPunct="0">
              <a:lnSpc>
                <a:spcPts val="1401"/>
              </a:lnSpc>
              <a:spcBef>
                <a:spcPct val="50000"/>
              </a:spcBef>
              <a:buFont typeface="Times" pitchFamily="-112" charset="0"/>
              <a:buNone/>
              <a:defRPr/>
            </a:pPr>
            <a:endParaRPr lang="en-GB" dirty="0"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1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60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185"/>
            <a:ext cx="9144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30" y="-88931"/>
            <a:ext cx="968412" cy="774731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8833838" y="427640"/>
            <a:ext cx="172838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600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57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2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Big-Arrow-No-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4" y="0"/>
            <a:ext cx="8208796" cy="610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3" y="526199"/>
            <a:ext cx="3214518" cy="104975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328007" y="2669768"/>
            <a:ext cx="3992133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898" y="2184482"/>
            <a:ext cx="3926493" cy="930682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898" y="3411639"/>
            <a:ext cx="2973993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23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626972" y="2810514"/>
            <a:ext cx="7517028" cy="2234531"/>
          </a:xfrm>
          <a:prstGeom prst="rect">
            <a:avLst/>
          </a:prstGeom>
          <a:gradFill flip="none" rotWithShape="1">
            <a:gsLst>
              <a:gs pos="57000">
                <a:schemeClr val="tx1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3" y="842906"/>
            <a:ext cx="4839055" cy="1580271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919" y="2810514"/>
            <a:ext cx="6550103" cy="1176306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6920" y="3989193"/>
            <a:ext cx="6446006" cy="912321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38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2_Title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3837" y="2869513"/>
            <a:ext cx="7510161" cy="884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6" y="2737425"/>
            <a:ext cx="1484677" cy="118774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837" y="3941190"/>
            <a:ext cx="6550103" cy="871084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838" y="4812274"/>
            <a:ext cx="6446006" cy="127686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4" y="745016"/>
            <a:ext cx="5166198" cy="14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35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5706" y="2719582"/>
            <a:ext cx="6457421" cy="903666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783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277" y="275567"/>
            <a:ext cx="5736640" cy="7189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221199"/>
            <a:ext cx="4037013" cy="4691523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37050" y="1604963"/>
            <a:ext cx="4337050" cy="40147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656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592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616370" cy="10773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6140" y="934131"/>
            <a:ext cx="4082143" cy="4980439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1487487"/>
            <a:ext cx="3751943" cy="44270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5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7129" y="567268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Line 16"/>
          <p:cNvSpPr>
            <a:spLocks noChangeShapeType="1"/>
          </p:cNvSpPr>
          <p:nvPr userDrawn="1"/>
        </p:nvSpPr>
        <p:spPr bwMode="auto">
          <a:xfrm>
            <a:off x="423863" y="1052513"/>
            <a:ext cx="8334375" cy="0"/>
          </a:xfrm>
          <a:prstGeom prst="line">
            <a:avLst/>
          </a:prstGeom>
          <a:noFill/>
          <a:ln w="19050">
            <a:solidFill>
              <a:srgbClr val="88AACC"/>
            </a:solidFill>
            <a:round/>
            <a:headEnd/>
            <a:tailEnd/>
          </a:ln>
          <a:effectLst/>
        </p:spPr>
        <p:txBody>
          <a:bodyPr lIns="80134" tIns="40067" rIns="80134" bIns="40067"/>
          <a:lstStyle/>
          <a:p>
            <a:pPr algn="ctr" eaLnBrk="0" hangingPunct="0">
              <a:lnSpc>
                <a:spcPts val="1401"/>
              </a:lnSpc>
              <a:spcBef>
                <a:spcPct val="50000"/>
              </a:spcBef>
              <a:buFont typeface="Times" pitchFamily="-112" charset="0"/>
              <a:buNone/>
              <a:defRPr/>
            </a:pPr>
            <a:endParaRPr lang="en-GB" dirty="0"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2474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392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606" y="1600200"/>
            <a:ext cx="39361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85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214"/>
            <a:ext cx="404018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5214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95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200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59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B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4" y="6402783"/>
            <a:ext cx="996205" cy="3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736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18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185"/>
            <a:ext cx="9144000" cy="13090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760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30" y="-88931"/>
            <a:ext cx="968412" cy="774731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flipH="1">
            <a:off x="8833838" y="427640"/>
            <a:ext cx="172838" cy="1724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6000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38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184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9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Big-Arrow-No-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4" y="0"/>
            <a:ext cx="8208796" cy="6101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3" y="526199"/>
            <a:ext cx="3214518" cy="104975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328007" y="2669768"/>
            <a:ext cx="3992133" cy="90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Click To Edit Master Title Style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898" y="2184482"/>
            <a:ext cx="3926493" cy="930682"/>
          </a:xfrm>
        </p:spPr>
        <p:txBody>
          <a:bodyPr>
            <a:normAutofit/>
          </a:bodyPr>
          <a:lstStyle>
            <a:lvl1pPr>
              <a:defRPr sz="2600" b="1">
                <a:solidFill>
                  <a:srgbClr val="1D428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898" y="3411639"/>
            <a:ext cx="2973993" cy="67672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32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626972" y="2810514"/>
            <a:ext cx="7517028" cy="2234531"/>
          </a:xfrm>
          <a:prstGeom prst="rect">
            <a:avLst/>
          </a:prstGeom>
          <a:gradFill flip="none" rotWithShape="1">
            <a:gsLst>
              <a:gs pos="57000">
                <a:schemeClr val="tx1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3" y="842906"/>
            <a:ext cx="4839055" cy="1580271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6919" y="2810514"/>
            <a:ext cx="6550103" cy="1176306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6920" y="3989193"/>
            <a:ext cx="6446006" cy="912321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35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29" y="567268"/>
            <a:ext cx="8229600" cy="5334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buClr>
                <a:srgbClr val="88AACF"/>
              </a:buClr>
              <a:buFont typeface="Wingdings" pitchFamily="2" charset="2"/>
              <a:buChar char="§"/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buClr>
                <a:srgbClr val="88AACF"/>
              </a:buClr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buClr>
                <a:srgbClr val="88AACF"/>
              </a:buClr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buClr>
                <a:srgbClr val="88AACF"/>
              </a:buClr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buClr>
                <a:srgbClr val="88AACF"/>
              </a:buClr>
              <a:defRPr lang="en-US" sz="2000" kern="1200" dirty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Wingdings" pitchFamily="2" charset="2"/>
              <a:buChar char="§"/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2000" kern="1200" dirty="0" smtClean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Clr>
                <a:srgbClr val="88AACF"/>
              </a:buClr>
              <a:buFont typeface="Arial" pitchFamily="34" charset="0"/>
              <a:defRPr lang="en-US" sz="2000" kern="1200" dirty="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Line 16"/>
          <p:cNvSpPr>
            <a:spLocks noChangeShapeType="1"/>
          </p:cNvSpPr>
          <p:nvPr userDrawn="1"/>
        </p:nvSpPr>
        <p:spPr bwMode="auto">
          <a:xfrm>
            <a:off x="423863" y="1052513"/>
            <a:ext cx="8334375" cy="0"/>
          </a:xfrm>
          <a:prstGeom prst="line">
            <a:avLst/>
          </a:prstGeom>
          <a:noFill/>
          <a:ln w="19050">
            <a:solidFill>
              <a:srgbClr val="88AACC"/>
            </a:solidFill>
            <a:round/>
            <a:headEnd/>
            <a:tailEnd/>
          </a:ln>
          <a:effectLst/>
        </p:spPr>
        <p:txBody>
          <a:bodyPr lIns="80134" tIns="40067" rIns="80134" bIns="40067"/>
          <a:lstStyle/>
          <a:p>
            <a:pPr algn="ctr" eaLnBrk="0" hangingPunct="0">
              <a:lnSpc>
                <a:spcPts val="1401"/>
              </a:lnSpc>
              <a:spcBef>
                <a:spcPct val="50000"/>
              </a:spcBef>
              <a:buFont typeface="Times" pitchFamily="-112" charset="0"/>
              <a:buNone/>
              <a:defRPr/>
            </a:pPr>
            <a:endParaRPr lang="en-GB" dirty="0">
              <a:latin typeface="Verdana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4360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2_Title Slide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3837" y="2869513"/>
            <a:ext cx="7510161" cy="884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 descr="Big-arr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36" y="2737425"/>
            <a:ext cx="1484677" cy="1187742"/>
          </a:xfrm>
          <a:prstGeom prst="rect">
            <a:avLst/>
          </a:prstGeom>
        </p:spPr>
      </p:pic>
      <p:pic>
        <p:nvPicPr>
          <p:cNvPr id="13" name="Picture 12" descr="DOE_GREEN_LOGO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73" y="6248404"/>
            <a:ext cx="1316676" cy="450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837" y="3941190"/>
            <a:ext cx="6550103" cy="871084"/>
          </a:xfrm>
        </p:spPr>
        <p:txBody>
          <a:bodyPr anchor="b">
            <a:noAutofit/>
          </a:bodyPr>
          <a:lstStyle>
            <a:lvl1pPr>
              <a:defRPr sz="3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838" y="4812274"/>
            <a:ext cx="6446006" cy="127686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90028" y="6099902"/>
            <a:ext cx="8699721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4" y="745016"/>
            <a:ext cx="5166198" cy="14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97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5706" y="2719582"/>
            <a:ext cx="6457421" cy="903666"/>
          </a:xfrm>
        </p:spPr>
        <p:txBody>
          <a:bodyPr anchor="t">
            <a:normAutofit/>
          </a:bodyPr>
          <a:lstStyle>
            <a:lvl1pPr algn="l"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54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-BG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b="21373"/>
          <a:stretch/>
        </p:blipFill>
        <p:spPr>
          <a:xfrm>
            <a:off x="0" y="0"/>
            <a:ext cx="9153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277" y="275567"/>
            <a:ext cx="5736640" cy="71890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221199"/>
            <a:ext cx="4037013" cy="4691523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337050" y="1604963"/>
            <a:ext cx="4337050" cy="401478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DOE_WHITE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2" y="6142249"/>
            <a:ext cx="1181101" cy="4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5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783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7616370" cy="10773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6140" y="934131"/>
            <a:ext cx="4082143" cy="4980439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1487487"/>
            <a:ext cx="3751943" cy="44270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283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392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606" y="1600200"/>
            <a:ext cx="393619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56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5214"/>
            <a:ext cx="404018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5214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588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069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48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B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4" y="6402783"/>
            <a:ext cx="996205" cy="3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4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latin typeface="Calibri"/>
                <a:ea typeface="Arial" pitchFamily="-106" charset="0"/>
                <a:cs typeface="Calibri"/>
              </a:rPr>
              <a:pPr marL="342900" indent="-342900" algn="ctr" defTabSz="4572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7" y="6308608"/>
            <a:ext cx="2743215" cy="4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6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3" r:id="rId2"/>
    <p:sldLayoutId id="2147483726" r:id="rId3"/>
    <p:sldLayoutId id="2147483741" r:id="rId4"/>
    <p:sldLayoutId id="2147483751" r:id="rId5"/>
  </p:sldLayoutIdLst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 flipV="1">
            <a:off x="0" y="6629400"/>
            <a:ext cx="9144000" cy="274638"/>
          </a:xfrm>
          <a:prstGeom prst="rect">
            <a:avLst/>
          </a:prstGeom>
          <a:solidFill>
            <a:srgbClr val="88AAC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02138" y="6696075"/>
            <a:ext cx="341312" cy="188913"/>
          </a:xfrm>
          <a:prstGeom prst="rect">
            <a:avLst/>
          </a:prstGeom>
        </p:spPr>
        <p:txBody>
          <a:bodyPr wrap="none" lIns="82296" tIns="40067" rIns="82296" bIns="40067">
            <a:spAutoFit/>
          </a:bodyPr>
          <a:lstStyle/>
          <a:p>
            <a:pPr algn="ctr" eaLnBrk="0" hangingPunct="0"/>
            <a:fld id="{41B263A0-E082-46B2-A5A1-5922DBA64E95}" type="slidenum">
              <a:rPr lang="en-US" sz="700">
                <a:solidFill>
                  <a:schemeClr val="bg2"/>
                </a:solidFill>
              </a:rPr>
              <a:pPr algn="ctr" eaLnBrk="0" hangingPunct="0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7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/>
          <p:cNvSpPr/>
          <p:nvPr/>
        </p:nvSpPr>
        <p:spPr>
          <a:xfrm rot="10800000">
            <a:off x="114295" y="0"/>
            <a:ext cx="8915399" cy="1003300"/>
          </a:xfrm>
          <a:prstGeom prst="round2SameRect">
            <a:avLst>
              <a:gd name="adj1" fmla="val 19181"/>
              <a:gd name="adj2" fmla="val 0"/>
            </a:avLst>
          </a:prstGeom>
          <a:solidFill>
            <a:srgbClr val="00806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14388" eaLnBrk="0" latinLnBrk="0" hangingPunct="0">
              <a:lnSpc>
                <a:spcPct val="90000"/>
              </a:lnSpc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3375" y="0"/>
            <a:ext cx="83534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5" y="1485900"/>
            <a:ext cx="8353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ound Same Side Corner Rectangle 8"/>
          <p:cNvSpPr/>
          <p:nvPr/>
        </p:nvSpPr>
        <p:spPr>
          <a:xfrm rot="10800000" flipV="1">
            <a:off x="114301" y="6477000"/>
            <a:ext cx="8915399" cy="38099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806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14388" eaLnBrk="0" latinLnBrk="0" hangingPunct="0">
              <a:lnSpc>
                <a:spcPct val="90000"/>
              </a:lnSpc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6150" y="6599079"/>
            <a:ext cx="4102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SFEnvironment.org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22659" y="588807"/>
            <a:ext cx="754641" cy="706594"/>
            <a:chOff x="7744661" y="3205006"/>
            <a:chExt cx="970541" cy="908748"/>
          </a:xfrm>
        </p:grpSpPr>
        <p:sp>
          <p:nvSpPr>
            <p:cNvPr id="12" name="Oval 5"/>
            <p:cNvSpPr/>
            <p:nvPr userDrawn="1"/>
          </p:nvSpPr>
          <p:spPr>
            <a:xfrm rot="20019229">
              <a:off x="7744661" y="3205006"/>
              <a:ext cx="970541" cy="908748"/>
            </a:xfrm>
            <a:custGeom>
              <a:avLst/>
              <a:gdLst/>
              <a:ahLst/>
              <a:cxnLst/>
              <a:rect l="l" t="t" r="r" b="b"/>
              <a:pathLst>
                <a:path w="970541" h="908748">
                  <a:moveTo>
                    <a:pt x="756589" y="59653"/>
                  </a:moveTo>
                  <a:cubicBezTo>
                    <a:pt x="885672" y="122422"/>
                    <a:pt x="970540" y="228722"/>
                    <a:pt x="970541" y="349290"/>
                  </a:cubicBezTo>
                  <a:cubicBezTo>
                    <a:pt x="970540" y="454918"/>
                    <a:pt x="905400" y="549596"/>
                    <a:pt x="801568" y="612215"/>
                  </a:cubicBezTo>
                  <a:cubicBezTo>
                    <a:pt x="784696" y="732760"/>
                    <a:pt x="665522" y="847854"/>
                    <a:pt x="500379" y="891421"/>
                  </a:cubicBezTo>
                  <a:cubicBezTo>
                    <a:pt x="296584" y="945183"/>
                    <a:pt x="99955" y="869660"/>
                    <a:pt x="61195" y="722735"/>
                  </a:cubicBezTo>
                  <a:cubicBezTo>
                    <a:pt x="45994" y="665115"/>
                    <a:pt x="57331" y="605071"/>
                    <a:pt x="89637" y="550478"/>
                  </a:cubicBezTo>
                  <a:cubicBezTo>
                    <a:pt x="32974" y="494051"/>
                    <a:pt x="0" y="424442"/>
                    <a:pt x="0" y="349290"/>
                  </a:cubicBezTo>
                  <a:cubicBezTo>
                    <a:pt x="0" y="156382"/>
                    <a:pt x="217263" y="0"/>
                    <a:pt x="485270" y="0"/>
                  </a:cubicBezTo>
                  <a:cubicBezTo>
                    <a:pt x="585773" y="0"/>
                    <a:pt x="679140" y="21991"/>
                    <a:pt x="756589" y="59653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59"/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081" y="3297002"/>
              <a:ext cx="713388" cy="766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2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utura Std Medium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75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" y="6521615"/>
            <a:ext cx="54102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175656"/>
            <a:ext cx="8153400" cy="0"/>
          </a:xfrm>
          <a:prstGeom prst="line">
            <a:avLst/>
          </a:prstGeom>
          <a:ln w="12700">
            <a:solidFill>
              <a:srgbClr val="089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34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089948"/>
        </a:buClr>
        <a:buFont typeface="Arial" pitchFamily="34" charset="0"/>
        <a:buChar char="▪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79438" indent="-285750" algn="l" defTabSz="914400" rtl="0" eaLnBrk="1" latinLnBrk="0" hangingPunct="1">
        <a:spcBef>
          <a:spcPct val="20000"/>
        </a:spcBef>
        <a:buClr>
          <a:srgbClr val="089948"/>
        </a:buClr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4863" indent="-228600" algn="l" defTabSz="914400" rtl="0" eaLnBrk="1" latinLnBrk="0" hangingPunct="1">
        <a:spcBef>
          <a:spcPct val="20000"/>
        </a:spcBef>
        <a:buClr>
          <a:srgbClr val="08994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33463" indent="-228600" algn="l" defTabSz="914400" rtl="0" eaLnBrk="1" latinLnBrk="0" hangingPunct="1">
        <a:spcBef>
          <a:spcPct val="20000"/>
        </a:spcBef>
        <a:buClr>
          <a:srgbClr val="089948"/>
        </a:buClr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62063" indent="-228600" algn="l" defTabSz="914400" rtl="0" eaLnBrk="1" latinLnBrk="0" hangingPunct="1">
        <a:spcBef>
          <a:spcPct val="20000"/>
        </a:spcBef>
        <a:buClr>
          <a:srgbClr val="089948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731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Big-arrow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-166414"/>
            <a:ext cx="1807669" cy="144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67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8618534" y="822325"/>
            <a:ext cx="258763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7" y="6402000"/>
            <a:ext cx="996206" cy="340757"/>
          </a:xfrm>
          <a:prstGeom prst="rect">
            <a:avLst/>
          </a:prstGeom>
        </p:spPr>
      </p:pic>
      <p:pic>
        <p:nvPicPr>
          <p:cNvPr id="12" name="Picture 11" descr="BetterBuildings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/>
          <a:stretch/>
        </p:blipFill>
        <p:spPr>
          <a:xfrm>
            <a:off x="162815" y="6402377"/>
            <a:ext cx="996205" cy="36480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90028" y="6313712"/>
            <a:ext cx="878856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2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731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Big-arrow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-166414"/>
            <a:ext cx="1807669" cy="144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67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8618534" y="822325"/>
            <a:ext cx="258763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7" y="6402000"/>
            <a:ext cx="996206" cy="34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5" y="6422114"/>
            <a:ext cx="996205" cy="32532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90028" y="6313712"/>
            <a:ext cx="878856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00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731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Big-arrow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-166414"/>
            <a:ext cx="1807669" cy="144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67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8618534" y="822325"/>
            <a:ext cx="258763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7" y="6402000"/>
            <a:ext cx="996206" cy="34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5" y="6422114"/>
            <a:ext cx="996205" cy="32532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90028" y="6313712"/>
            <a:ext cx="878856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2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731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Big-arrow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-166414"/>
            <a:ext cx="1807669" cy="144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67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8618534" y="822325"/>
            <a:ext cx="258763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7" y="6402000"/>
            <a:ext cx="996206" cy="34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5" y="6422114"/>
            <a:ext cx="996205" cy="32532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90028" y="6313712"/>
            <a:ext cx="878856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05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7731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/>
              </a:gs>
              <a:gs pos="71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Big-arrow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-166414"/>
            <a:ext cx="1807669" cy="14461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600731" cy="107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67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ight Triangle 9"/>
          <p:cNvSpPr/>
          <p:nvPr/>
        </p:nvSpPr>
        <p:spPr>
          <a:xfrm flipH="1">
            <a:off x="8618534" y="822325"/>
            <a:ext cx="258763" cy="25816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DOE_GREEN_LOGO.ps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7" y="6402000"/>
            <a:ext cx="996206" cy="3407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5" y="6422114"/>
            <a:ext cx="996205" cy="32532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90028" y="6313712"/>
            <a:ext cx="878856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2276" y="6044524"/>
            <a:ext cx="450867" cy="25104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D428A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62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g"/><Relationship Id="rId3" Type="http://schemas.openxmlformats.org/officeDocument/2006/relationships/image" Target="../media/image271.jpeg"/><Relationship Id="rId7" Type="http://schemas.openxmlformats.org/officeDocument/2006/relationships/image" Target="../media/image27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4.gif"/><Relationship Id="rId11" Type="http://schemas.openxmlformats.org/officeDocument/2006/relationships/image" Target="../media/image278.jpeg"/><Relationship Id="rId5" Type="http://schemas.openxmlformats.org/officeDocument/2006/relationships/image" Target="../media/image273.gif"/><Relationship Id="rId10" Type="http://schemas.openxmlformats.org/officeDocument/2006/relationships/hyperlink" Target="http://betterbuildingssolutioncenter.energy.gov/partners/margate-fl" TargetMode="External"/><Relationship Id="rId4" Type="http://schemas.openxmlformats.org/officeDocument/2006/relationships/image" Target="../media/image272.jpeg"/><Relationship Id="rId9" Type="http://schemas.openxmlformats.org/officeDocument/2006/relationships/image" Target="../media/image2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hyperlink" Target="http://energy.gov/eere/slsc/state-and-local-solution-center" TargetMode="External"/><Relationship Id="rId7" Type="http://schemas.openxmlformats.org/officeDocument/2006/relationships/hyperlink" Target="http://www1.eere.energy.gov/buildings/betterbuildings/summi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ildingdata.energy.gov/cbrd/" TargetMode="External"/><Relationship Id="rId5" Type="http://schemas.openxmlformats.org/officeDocument/2006/relationships/hyperlink" Target="http://www4.eere.energy.gov/seeaction/" TargetMode="External"/><Relationship Id="rId4" Type="http://schemas.openxmlformats.org/officeDocument/2006/relationships/hyperlink" Target="http://betterbuildingssolutioncenter.energy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hyperlink" Target="http://energy.gov/eere/slsc/state-and-local-solution-cen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etterbuildingssolutioncenter.energy.gov/" TargetMode="External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hyperlink" Target="http://www4.eere.energy.gov/seeaction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hyperlink" Target="https://buildingdata.energy.gov/cbrd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hyperlink" Target="http://www1.eere.energy.gov/buildings/betterbuildings/summit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Guzzo@ee.doe.gov" TargetMode="External"/><Relationship Id="rId2" Type="http://schemas.openxmlformats.org/officeDocument/2006/relationships/hyperlink" Target="mailto:Sarah.Zaleski@ee.doe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5.jpeg"/><Relationship Id="rId21" Type="http://schemas.openxmlformats.org/officeDocument/2006/relationships/image" Target="../media/image71.jpeg"/><Relationship Id="rId42" Type="http://schemas.openxmlformats.org/officeDocument/2006/relationships/image" Target="../media/image92.jpeg"/><Relationship Id="rId63" Type="http://schemas.openxmlformats.org/officeDocument/2006/relationships/image" Target="../media/image113.jpeg"/><Relationship Id="rId84" Type="http://schemas.openxmlformats.org/officeDocument/2006/relationships/image" Target="../media/image132.jpeg"/><Relationship Id="rId138" Type="http://schemas.openxmlformats.org/officeDocument/2006/relationships/image" Target="../media/image186.jpeg"/><Relationship Id="rId159" Type="http://schemas.openxmlformats.org/officeDocument/2006/relationships/image" Target="../media/image207.gif"/><Relationship Id="rId170" Type="http://schemas.openxmlformats.org/officeDocument/2006/relationships/image" Target="../media/image218.jpeg"/><Relationship Id="rId191" Type="http://schemas.openxmlformats.org/officeDocument/2006/relationships/image" Target="../media/image239.png"/><Relationship Id="rId205" Type="http://schemas.openxmlformats.org/officeDocument/2006/relationships/image" Target="../media/image253.png"/><Relationship Id="rId107" Type="http://schemas.openxmlformats.org/officeDocument/2006/relationships/image" Target="../media/image155.gif"/><Relationship Id="rId11" Type="http://schemas.openxmlformats.org/officeDocument/2006/relationships/image" Target="../media/image61.jpeg"/><Relationship Id="rId32" Type="http://schemas.openxmlformats.org/officeDocument/2006/relationships/image" Target="../media/image82.gif"/><Relationship Id="rId53" Type="http://schemas.openxmlformats.org/officeDocument/2006/relationships/image" Target="../media/image103.gif"/><Relationship Id="rId74" Type="http://schemas.openxmlformats.org/officeDocument/2006/relationships/image" Target="../media/image124.gif"/><Relationship Id="rId128" Type="http://schemas.openxmlformats.org/officeDocument/2006/relationships/image" Target="../media/image176.png"/><Relationship Id="rId149" Type="http://schemas.openxmlformats.org/officeDocument/2006/relationships/image" Target="../media/image197.gif"/><Relationship Id="rId5" Type="http://schemas.openxmlformats.org/officeDocument/2006/relationships/image" Target="../media/image55.png"/><Relationship Id="rId90" Type="http://schemas.openxmlformats.org/officeDocument/2006/relationships/image" Target="../media/image138.gif"/><Relationship Id="rId95" Type="http://schemas.openxmlformats.org/officeDocument/2006/relationships/image" Target="../media/image143.png"/><Relationship Id="rId160" Type="http://schemas.openxmlformats.org/officeDocument/2006/relationships/image" Target="../media/image208.jpeg"/><Relationship Id="rId165" Type="http://schemas.openxmlformats.org/officeDocument/2006/relationships/image" Target="../media/image213.jpeg"/><Relationship Id="rId181" Type="http://schemas.openxmlformats.org/officeDocument/2006/relationships/image" Target="../media/image229.png"/><Relationship Id="rId186" Type="http://schemas.openxmlformats.org/officeDocument/2006/relationships/image" Target="../media/image234.png"/><Relationship Id="rId216" Type="http://schemas.openxmlformats.org/officeDocument/2006/relationships/image" Target="../media/image264.png"/><Relationship Id="rId211" Type="http://schemas.openxmlformats.org/officeDocument/2006/relationships/image" Target="../media/image259.png"/><Relationship Id="rId22" Type="http://schemas.openxmlformats.org/officeDocument/2006/relationships/image" Target="../media/image72.gif"/><Relationship Id="rId27" Type="http://schemas.openxmlformats.org/officeDocument/2006/relationships/image" Target="../media/image77.gif"/><Relationship Id="rId43" Type="http://schemas.openxmlformats.org/officeDocument/2006/relationships/image" Target="../media/image93.gif"/><Relationship Id="rId48" Type="http://schemas.openxmlformats.org/officeDocument/2006/relationships/image" Target="../media/image98.gif"/><Relationship Id="rId64" Type="http://schemas.openxmlformats.org/officeDocument/2006/relationships/image" Target="../media/image114.jpeg"/><Relationship Id="rId69" Type="http://schemas.openxmlformats.org/officeDocument/2006/relationships/image" Target="../media/image119.png"/><Relationship Id="rId113" Type="http://schemas.openxmlformats.org/officeDocument/2006/relationships/image" Target="../media/image161.png"/><Relationship Id="rId118" Type="http://schemas.openxmlformats.org/officeDocument/2006/relationships/image" Target="../media/image166.jpeg"/><Relationship Id="rId134" Type="http://schemas.openxmlformats.org/officeDocument/2006/relationships/image" Target="../media/image182.jpeg"/><Relationship Id="rId139" Type="http://schemas.openxmlformats.org/officeDocument/2006/relationships/image" Target="../media/image187.jpeg"/><Relationship Id="rId80" Type="http://schemas.openxmlformats.org/officeDocument/2006/relationships/image" Target="../media/image128.jpeg"/><Relationship Id="rId85" Type="http://schemas.openxmlformats.org/officeDocument/2006/relationships/image" Target="../media/image133.jpeg"/><Relationship Id="rId150" Type="http://schemas.openxmlformats.org/officeDocument/2006/relationships/image" Target="../media/image198.jpeg"/><Relationship Id="rId155" Type="http://schemas.openxmlformats.org/officeDocument/2006/relationships/image" Target="../media/image203.gif"/><Relationship Id="rId171" Type="http://schemas.openxmlformats.org/officeDocument/2006/relationships/image" Target="../media/image219.jpeg"/><Relationship Id="rId176" Type="http://schemas.openxmlformats.org/officeDocument/2006/relationships/image" Target="../media/image224.jpeg"/><Relationship Id="rId192" Type="http://schemas.openxmlformats.org/officeDocument/2006/relationships/image" Target="../media/image240.png"/><Relationship Id="rId197" Type="http://schemas.openxmlformats.org/officeDocument/2006/relationships/image" Target="../media/image245.png"/><Relationship Id="rId206" Type="http://schemas.openxmlformats.org/officeDocument/2006/relationships/image" Target="../media/image254.png"/><Relationship Id="rId201" Type="http://schemas.openxmlformats.org/officeDocument/2006/relationships/image" Target="../media/image249.png"/><Relationship Id="rId12" Type="http://schemas.openxmlformats.org/officeDocument/2006/relationships/image" Target="../media/image62.jpeg"/><Relationship Id="rId17" Type="http://schemas.openxmlformats.org/officeDocument/2006/relationships/image" Target="../media/image67.gif"/><Relationship Id="rId33" Type="http://schemas.openxmlformats.org/officeDocument/2006/relationships/image" Target="../media/image83.gif"/><Relationship Id="rId38" Type="http://schemas.openxmlformats.org/officeDocument/2006/relationships/image" Target="../media/image88.jpeg"/><Relationship Id="rId59" Type="http://schemas.openxmlformats.org/officeDocument/2006/relationships/image" Target="../media/image109.jpeg"/><Relationship Id="rId103" Type="http://schemas.openxmlformats.org/officeDocument/2006/relationships/image" Target="../media/image151.gif"/><Relationship Id="rId108" Type="http://schemas.openxmlformats.org/officeDocument/2006/relationships/image" Target="../media/image156.jpeg"/><Relationship Id="rId124" Type="http://schemas.openxmlformats.org/officeDocument/2006/relationships/image" Target="../media/image172.jpeg"/><Relationship Id="rId129" Type="http://schemas.openxmlformats.org/officeDocument/2006/relationships/image" Target="../media/image177.png"/><Relationship Id="rId54" Type="http://schemas.openxmlformats.org/officeDocument/2006/relationships/image" Target="../media/image104.jpeg"/><Relationship Id="rId70" Type="http://schemas.openxmlformats.org/officeDocument/2006/relationships/image" Target="../media/image120.jpeg"/><Relationship Id="rId75" Type="http://schemas.openxmlformats.org/officeDocument/2006/relationships/image" Target="../media/image125.jpeg"/><Relationship Id="rId91" Type="http://schemas.openxmlformats.org/officeDocument/2006/relationships/image" Target="../media/image139.jpeg"/><Relationship Id="rId96" Type="http://schemas.openxmlformats.org/officeDocument/2006/relationships/image" Target="../media/image144.png"/><Relationship Id="rId140" Type="http://schemas.openxmlformats.org/officeDocument/2006/relationships/image" Target="../media/image188.jpeg"/><Relationship Id="rId145" Type="http://schemas.openxmlformats.org/officeDocument/2006/relationships/image" Target="../media/image193.gif"/><Relationship Id="rId161" Type="http://schemas.openxmlformats.org/officeDocument/2006/relationships/image" Target="../media/image209.jpeg"/><Relationship Id="rId166" Type="http://schemas.openxmlformats.org/officeDocument/2006/relationships/image" Target="../media/image214.jpeg"/><Relationship Id="rId182" Type="http://schemas.openxmlformats.org/officeDocument/2006/relationships/image" Target="../media/image230.png"/><Relationship Id="rId187" Type="http://schemas.openxmlformats.org/officeDocument/2006/relationships/image" Target="../media/image235.png"/><Relationship Id="rId217" Type="http://schemas.openxmlformats.org/officeDocument/2006/relationships/image" Target="../media/image26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gif"/><Relationship Id="rId212" Type="http://schemas.openxmlformats.org/officeDocument/2006/relationships/image" Target="../media/image260.png"/><Relationship Id="rId23" Type="http://schemas.openxmlformats.org/officeDocument/2006/relationships/image" Target="../media/image73.gif"/><Relationship Id="rId28" Type="http://schemas.openxmlformats.org/officeDocument/2006/relationships/image" Target="../media/image78.gif"/><Relationship Id="rId49" Type="http://schemas.openxmlformats.org/officeDocument/2006/relationships/image" Target="../media/image99.gif"/><Relationship Id="rId114" Type="http://schemas.openxmlformats.org/officeDocument/2006/relationships/image" Target="../media/image162.jpeg"/><Relationship Id="rId119" Type="http://schemas.openxmlformats.org/officeDocument/2006/relationships/image" Target="../media/image167.png"/><Relationship Id="rId44" Type="http://schemas.openxmlformats.org/officeDocument/2006/relationships/image" Target="../media/image94.gif"/><Relationship Id="rId60" Type="http://schemas.openxmlformats.org/officeDocument/2006/relationships/image" Target="../media/image110.jpeg"/><Relationship Id="rId65" Type="http://schemas.openxmlformats.org/officeDocument/2006/relationships/image" Target="../media/image115.gif"/><Relationship Id="rId81" Type="http://schemas.openxmlformats.org/officeDocument/2006/relationships/image" Target="../media/image129.png"/><Relationship Id="rId86" Type="http://schemas.openxmlformats.org/officeDocument/2006/relationships/image" Target="../media/image134.jpeg"/><Relationship Id="rId130" Type="http://schemas.openxmlformats.org/officeDocument/2006/relationships/image" Target="../media/image178.png"/><Relationship Id="rId135" Type="http://schemas.openxmlformats.org/officeDocument/2006/relationships/image" Target="../media/image183.jpeg"/><Relationship Id="rId151" Type="http://schemas.openxmlformats.org/officeDocument/2006/relationships/image" Target="../media/image199.gif"/><Relationship Id="rId156" Type="http://schemas.openxmlformats.org/officeDocument/2006/relationships/image" Target="../media/image204.gif"/><Relationship Id="rId177" Type="http://schemas.openxmlformats.org/officeDocument/2006/relationships/image" Target="../media/image225.jpeg"/><Relationship Id="rId198" Type="http://schemas.openxmlformats.org/officeDocument/2006/relationships/image" Target="../media/image246.png"/><Relationship Id="rId172" Type="http://schemas.openxmlformats.org/officeDocument/2006/relationships/image" Target="../media/image220.jpeg"/><Relationship Id="rId193" Type="http://schemas.openxmlformats.org/officeDocument/2006/relationships/image" Target="../media/image241.png"/><Relationship Id="rId202" Type="http://schemas.openxmlformats.org/officeDocument/2006/relationships/image" Target="../media/image250.png"/><Relationship Id="rId207" Type="http://schemas.openxmlformats.org/officeDocument/2006/relationships/image" Target="../media/image255.png"/><Relationship Id="rId13" Type="http://schemas.openxmlformats.org/officeDocument/2006/relationships/image" Target="../media/image63.gif"/><Relationship Id="rId18" Type="http://schemas.openxmlformats.org/officeDocument/2006/relationships/image" Target="../media/image68.gif"/><Relationship Id="rId39" Type="http://schemas.openxmlformats.org/officeDocument/2006/relationships/image" Target="../media/image89.gif"/><Relationship Id="rId109" Type="http://schemas.openxmlformats.org/officeDocument/2006/relationships/image" Target="../media/image157.png"/><Relationship Id="rId34" Type="http://schemas.openxmlformats.org/officeDocument/2006/relationships/image" Target="../media/image84.gif"/><Relationship Id="rId50" Type="http://schemas.openxmlformats.org/officeDocument/2006/relationships/image" Target="../media/image100.png"/><Relationship Id="rId55" Type="http://schemas.openxmlformats.org/officeDocument/2006/relationships/image" Target="../media/image105.gif"/><Relationship Id="rId76" Type="http://schemas.openxmlformats.org/officeDocument/2006/relationships/image" Target="../media/image126.png"/><Relationship Id="rId97" Type="http://schemas.openxmlformats.org/officeDocument/2006/relationships/image" Target="../media/image145.png"/><Relationship Id="rId104" Type="http://schemas.openxmlformats.org/officeDocument/2006/relationships/image" Target="../media/image152.jpeg"/><Relationship Id="rId120" Type="http://schemas.openxmlformats.org/officeDocument/2006/relationships/image" Target="../media/image168.png"/><Relationship Id="rId125" Type="http://schemas.openxmlformats.org/officeDocument/2006/relationships/image" Target="../media/image173.jpeg"/><Relationship Id="rId141" Type="http://schemas.openxmlformats.org/officeDocument/2006/relationships/image" Target="../media/image189.png"/><Relationship Id="rId146" Type="http://schemas.openxmlformats.org/officeDocument/2006/relationships/image" Target="../media/image194.jpeg"/><Relationship Id="rId167" Type="http://schemas.openxmlformats.org/officeDocument/2006/relationships/image" Target="../media/image215.gif"/><Relationship Id="rId188" Type="http://schemas.openxmlformats.org/officeDocument/2006/relationships/image" Target="../media/image236.png"/><Relationship Id="rId7" Type="http://schemas.openxmlformats.org/officeDocument/2006/relationships/image" Target="../media/image57.gif"/><Relationship Id="rId71" Type="http://schemas.openxmlformats.org/officeDocument/2006/relationships/image" Target="../media/image121.gif"/><Relationship Id="rId92" Type="http://schemas.openxmlformats.org/officeDocument/2006/relationships/image" Target="../media/image140.jpeg"/><Relationship Id="rId162" Type="http://schemas.openxmlformats.org/officeDocument/2006/relationships/image" Target="../media/image210.jpeg"/><Relationship Id="rId183" Type="http://schemas.openxmlformats.org/officeDocument/2006/relationships/image" Target="../media/image231.png"/><Relationship Id="rId213" Type="http://schemas.openxmlformats.org/officeDocument/2006/relationships/image" Target="../media/image261.png"/><Relationship Id="rId218" Type="http://schemas.openxmlformats.org/officeDocument/2006/relationships/image" Target="../media/image266.png"/><Relationship Id="rId2" Type="http://schemas.openxmlformats.org/officeDocument/2006/relationships/slideLayout" Target="../slideLayouts/slideLayout71.xml"/><Relationship Id="rId29" Type="http://schemas.openxmlformats.org/officeDocument/2006/relationships/image" Target="../media/image79.jpeg"/><Relationship Id="rId24" Type="http://schemas.openxmlformats.org/officeDocument/2006/relationships/image" Target="../media/image74.gif"/><Relationship Id="rId40" Type="http://schemas.openxmlformats.org/officeDocument/2006/relationships/image" Target="../media/image90.gif"/><Relationship Id="rId45" Type="http://schemas.openxmlformats.org/officeDocument/2006/relationships/image" Target="../media/image95.jpeg"/><Relationship Id="rId66" Type="http://schemas.openxmlformats.org/officeDocument/2006/relationships/image" Target="../media/image116.gif"/><Relationship Id="rId87" Type="http://schemas.openxmlformats.org/officeDocument/2006/relationships/image" Target="../media/image135.jpeg"/><Relationship Id="rId110" Type="http://schemas.openxmlformats.org/officeDocument/2006/relationships/image" Target="../media/image158.jpeg"/><Relationship Id="rId115" Type="http://schemas.openxmlformats.org/officeDocument/2006/relationships/image" Target="../media/image163.jpeg"/><Relationship Id="rId131" Type="http://schemas.openxmlformats.org/officeDocument/2006/relationships/image" Target="../media/image179.png"/><Relationship Id="rId136" Type="http://schemas.openxmlformats.org/officeDocument/2006/relationships/image" Target="../media/image184.jpeg"/><Relationship Id="rId157" Type="http://schemas.openxmlformats.org/officeDocument/2006/relationships/image" Target="../media/image205.gif"/><Relationship Id="rId178" Type="http://schemas.openxmlformats.org/officeDocument/2006/relationships/image" Target="../media/image226.jpeg"/><Relationship Id="rId61" Type="http://schemas.openxmlformats.org/officeDocument/2006/relationships/image" Target="../media/image111.jpeg"/><Relationship Id="rId82" Type="http://schemas.openxmlformats.org/officeDocument/2006/relationships/image" Target="../media/image130.gif"/><Relationship Id="rId152" Type="http://schemas.openxmlformats.org/officeDocument/2006/relationships/image" Target="../media/image200.gif"/><Relationship Id="rId173" Type="http://schemas.openxmlformats.org/officeDocument/2006/relationships/image" Target="../media/image221.jpeg"/><Relationship Id="rId194" Type="http://schemas.openxmlformats.org/officeDocument/2006/relationships/image" Target="../media/image242.png"/><Relationship Id="rId199" Type="http://schemas.openxmlformats.org/officeDocument/2006/relationships/image" Target="../media/image247.png"/><Relationship Id="rId203" Type="http://schemas.openxmlformats.org/officeDocument/2006/relationships/image" Target="../media/image251.gif"/><Relationship Id="rId208" Type="http://schemas.openxmlformats.org/officeDocument/2006/relationships/image" Target="../media/image256.png"/><Relationship Id="rId19" Type="http://schemas.openxmlformats.org/officeDocument/2006/relationships/image" Target="../media/image69.gif"/><Relationship Id="rId14" Type="http://schemas.openxmlformats.org/officeDocument/2006/relationships/image" Target="../media/image64.gif"/><Relationship Id="rId30" Type="http://schemas.openxmlformats.org/officeDocument/2006/relationships/image" Target="../media/image80.gif"/><Relationship Id="rId35" Type="http://schemas.openxmlformats.org/officeDocument/2006/relationships/image" Target="../media/image85.gif"/><Relationship Id="rId56" Type="http://schemas.openxmlformats.org/officeDocument/2006/relationships/image" Target="../media/image106.jpeg"/><Relationship Id="rId77" Type="http://schemas.openxmlformats.org/officeDocument/2006/relationships/image" Target="../media/image127.jpeg"/><Relationship Id="rId100" Type="http://schemas.openxmlformats.org/officeDocument/2006/relationships/image" Target="../media/image148.jpeg"/><Relationship Id="rId105" Type="http://schemas.openxmlformats.org/officeDocument/2006/relationships/image" Target="../media/image153.jpeg"/><Relationship Id="rId126" Type="http://schemas.openxmlformats.org/officeDocument/2006/relationships/image" Target="../media/image174.gif"/><Relationship Id="rId147" Type="http://schemas.openxmlformats.org/officeDocument/2006/relationships/image" Target="../media/image195.jpeg"/><Relationship Id="rId168" Type="http://schemas.openxmlformats.org/officeDocument/2006/relationships/image" Target="../media/image216.jpeg"/><Relationship Id="rId8" Type="http://schemas.openxmlformats.org/officeDocument/2006/relationships/image" Target="../media/image58.jpeg"/><Relationship Id="rId51" Type="http://schemas.openxmlformats.org/officeDocument/2006/relationships/image" Target="../media/image101.gif"/><Relationship Id="rId72" Type="http://schemas.openxmlformats.org/officeDocument/2006/relationships/image" Target="../media/image122.jpeg"/><Relationship Id="rId93" Type="http://schemas.openxmlformats.org/officeDocument/2006/relationships/image" Target="../media/image141.jpeg"/><Relationship Id="rId98" Type="http://schemas.openxmlformats.org/officeDocument/2006/relationships/image" Target="../media/image146.jpeg"/><Relationship Id="rId121" Type="http://schemas.openxmlformats.org/officeDocument/2006/relationships/image" Target="../media/image169.png"/><Relationship Id="rId142" Type="http://schemas.openxmlformats.org/officeDocument/2006/relationships/image" Target="../media/image190.jpeg"/><Relationship Id="rId163" Type="http://schemas.openxmlformats.org/officeDocument/2006/relationships/image" Target="../media/image211.gif"/><Relationship Id="rId184" Type="http://schemas.openxmlformats.org/officeDocument/2006/relationships/image" Target="../media/image232.png"/><Relationship Id="rId189" Type="http://schemas.openxmlformats.org/officeDocument/2006/relationships/image" Target="../media/image237.png"/><Relationship Id="rId219" Type="http://schemas.openxmlformats.org/officeDocument/2006/relationships/image" Target="../media/image267.png"/><Relationship Id="rId3" Type="http://schemas.openxmlformats.org/officeDocument/2006/relationships/notesSlide" Target="../notesSlides/notesSlide7.xml"/><Relationship Id="rId214" Type="http://schemas.openxmlformats.org/officeDocument/2006/relationships/image" Target="../media/image262.png"/><Relationship Id="rId25" Type="http://schemas.openxmlformats.org/officeDocument/2006/relationships/image" Target="../media/image75.gif"/><Relationship Id="rId46" Type="http://schemas.openxmlformats.org/officeDocument/2006/relationships/image" Target="../media/image96.jpeg"/><Relationship Id="rId67" Type="http://schemas.openxmlformats.org/officeDocument/2006/relationships/image" Target="../media/image117.jpeg"/><Relationship Id="rId116" Type="http://schemas.openxmlformats.org/officeDocument/2006/relationships/image" Target="../media/image164.jpeg"/><Relationship Id="rId137" Type="http://schemas.openxmlformats.org/officeDocument/2006/relationships/image" Target="../media/image185.jpeg"/><Relationship Id="rId158" Type="http://schemas.openxmlformats.org/officeDocument/2006/relationships/image" Target="../media/image206.gif"/><Relationship Id="rId20" Type="http://schemas.openxmlformats.org/officeDocument/2006/relationships/image" Target="../media/image70.jpeg"/><Relationship Id="rId41" Type="http://schemas.openxmlformats.org/officeDocument/2006/relationships/image" Target="../media/image91.jpeg"/><Relationship Id="rId62" Type="http://schemas.openxmlformats.org/officeDocument/2006/relationships/image" Target="../media/image112.jpeg"/><Relationship Id="rId83" Type="http://schemas.openxmlformats.org/officeDocument/2006/relationships/image" Target="../media/image131.jpeg"/><Relationship Id="rId88" Type="http://schemas.openxmlformats.org/officeDocument/2006/relationships/image" Target="../media/image136.jpeg"/><Relationship Id="rId111" Type="http://schemas.openxmlformats.org/officeDocument/2006/relationships/image" Target="../media/image159.jpeg"/><Relationship Id="rId132" Type="http://schemas.openxmlformats.org/officeDocument/2006/relationships/image" Target="../media/image180.jpeg"/><Relationship Id="rId153" Type="http://schemas.openxmlformats.org/officeDocument/2006/relationships/image" Target="../media/image201.gif"/><Relationship Id="rId174" Type="http://schemas.openxmlformats.org/officeDocument/2006/relationships/image" Target="../media/image222.jpeg"/><Relationship Id="rId179" Type="http://schemas.openxmlformats.org/officeDocument/2006/relationships/image" Target="../media/image227.png"/><Relationship Id="rId195" Type="http://schemas.openxmlformats.org/officeDocument/2006/relationships/image" Target="../media/image243.png"/><Relationship Id="rId209" Type="http://schemas.openxmlformats.org/officeDocument/2006/relationships/image" Target="../media/image257.png"/><Relationship Id="rId190" Type="http://schemas.openxmlformats.org/officeDocument/2006/relationships/image" Target="../media/image238.png"/><Relationship Id="rId204" Type="http://schemas.openxmlformats.org/officeDocument/2006/relationships/image" Target="../media/image252.png"/><Relationship Id="rId220" Type="http://schemas.openxmlformats.org/officeDocument/2006/relationships/image" Target="../media/image268.png"/><Relationship Id="rId15" Type="http://schemas.openxmlformats.org/officeDocument/2006/relationships/image" Target="../media/image65.jpeg"/><Relationship Id="rId36" Type="http://schemas.openxmlformats.org/officeDocument/2006/relationships/image" Target="../media/image86.gif"/><Relationship Id="rId57" Type="http://schemas.openxmlformats.org/officeDocument/2006/relationships/image" Target="../media/image107.jpeg"/><Relationship Id="rId106" Type="http://schemas.openxmlformats.org/officeDocument/2006/relationships/image" Target="../media/image154.jpeg"/><Relationship Id="rId127" Type="http://schemas.openxmlformats.org/officeDocument/2006/relationships/image" Target="../media/image175.jpeg"/><Relationship Id="rId10" Type="http://schemas.openxmlformats.org/officeDocument/2006/relationships/image" Target="../media/image60.jpeg"/><Relationship Id="rId31" Type="http://schemas.openxmlformats.org/officeDocument/2006/relationships/image" Target="../media/image81.gif"/><Relationship Id="rId52" Type="http://schemas.openxmlformats.org/officeDocument/2006/relationships/image" Target="../media/image102.jpeg"/><Relationship Id="rId73" Type="http://schemas.openxmlformats.org/officeDocument/2006/relationships/image" Target="../media/image123.wmf"/><Relationship Id="rId78" Type="http://schemas.openxmlformats.org/officeDocument/2006/relationships/oleObject" Target="../embeddings/oleObject1.bin"/><Relationship Id="rId94" Type="http://schemas.openxmlformats.org/officeDocument/2006/relationships/image" Target="../media/image142.jpeg"/><Relationship Id="rId99" Type="http://schemas.openxmlformats.org/officeDocument/2006/relationships/image" Target="../media/image147.png"/><Relationship Id="rId101" Type="http://schemas.openxmlformats.org/officeDocument/2006/relationships/image" Target="../media/image149.jpeg"/><Relationship Id="rId122" Type="http://schemas.openxmlformats.org/officeDocument/2006/relationships/image" Target="../media/image170.jpeg"/><Relationship Id="rId143" Type="http://schemas.openxmlformats.org/officeDocument/2006/relationships/image" Target="../media/image191.png"/><Relationship Id="rId148" Type="http://schemas.openxmlformats.org/officeDocument/2006/relationships/image" Target="../media/image196.gif"/><Relationship Id="rId164" Type="http://schemas.openxmlformats.org/officeDocument/2006/relationships/image" Target="../media/image212.jpeg"/><Relationship Id="rId169" Type="http://schemas.openxmlformats.org/officeDocument/2006/relationships/image" Target="../media/image217.jpeg"/><Relationship Id="rId185" Type="http://schemas.openxmlformats.org/officeDocument/2006/relationships/image" Target="../media/image233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80" Type="http://schemas.openxmlformats.org/officeDocument/2006/relationships/image" Target="../media/image228.png"/><Relationship Id="rId210" Type="http://schemas.openxmlformats.org/officeDocument/2006/relationships/image" Target="../media/image258.png"/><Relationship Id="rId215" Type="http://schemas.openxmlformats.org/officeDocument/2006/relationships/image" Target="../media/image263.png"/><Relationship Id="rId26" Type="http://schemas.openxmlformats.org/officeDocument/2006/relationships/image" Target="../media/image76.gif"/><Relationship Id="rId47" Type="http://schemas.openxmlformats.org/officeDocument/2006/relationships/image" Target="../media/image97.gif"/><Relationship Id="rId68" Type="http://schemas.openxmlformats.org/officeDocument/2006/relationships/image" Target="../media/image118.gif"/><Relationship Id="rId89" Type="http://schemas.openxmlformats.org/officeDocument/2006/relationships/image" Target="../media/image137.png"/><Relationship Id="rId112" Type="http://schemas.openxmlformats.org/officeDocument/2006/relationships/image" Target="../media/image160.jpeg"/><Relationship Id="rId133" Type="http://schemas.openxmlformats.org/officeDocument/2006/relationships/image" Target="../media/image181.png"/><Relationship Id="rId154" Type="http://schemas.openxmlformats.org/officeDocument/2006/relationships/image" Target="../media/image202.jpeg"/><Relationship Id="rId175" Type="http://schemas.openxmlformats.org/officeDocument/2006/relationships/image" Target="../media/image223.gif"/><Relationship Id="rId196" Type="http://schemas.openxmlformats.org/officeDocument/2006/relationships/image" Target="../media/image244.png"/><Relationship Id="rId200" Type="http://schemas.openxmlformats.org/officeDocument/2006/relationships/image" Target="../media/image248.png"/><Relationship Id="rId16" Type="http://schemas.openxmlformats.org/officeDocument/2006/relationships/image" Target="../media/image66.jpeg"/><Relationship Id="rId221" Type="http://schemas.openxmlformats.org/officeDocument/2006/relationships/image" Target="../media/image269.png"/><Relationship Id="rId37" Type="http://schemas.openxmlformats.org/officeDocument/2006/relationships/image" Target="../media/image87.gif"/><Relationship Id="rId58" Type="http://schemas.openxmlformats.org/officeDocument/2006/relationships/image" Target="../media/image108.jpeg"/><Relationship Id="rId79" Type="http://schemas.openxmlformats.org/officeDocument/2006/relationships/image" Target="../media/image53.png"/><Relationship Id="rId102" Type="http://schemas.openxmlformats.org/officeDocument/2006/relationships/image" Target="../media/image150.jpeg"/><Relationship Id="rId123" Type="http://schemas.openxmlformats.org/officeDocument/2006/relationships/image" Target="../media/image171.png"/><Relationship Id="rId144" Type="http://schemas.openxmlformats.org/officeDocument/2006/relationships/image" Target="../media/image1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3581400"/>
            <a:ext cx="5029200" cy="76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000" dirty="0" smtClean="0"/>
              <a:t>DOE Resources, </a:t>
            </a:r>
          </a:p>
          <a:p>
            <a:pPr>
              <a:spcBef>
                <a:spcPts val="0"/>
              </a:spcBef>
            </a:pPr>
            <a:r>
              <a:rPr lang="en-US" sz="3000" dirty="0" smtClean="0"/>
              <a:t>Tools, and Programs to Help </a:t>
            </a:r>
          </a:p>
          <a:p>
            <a:pPr>
              <a:spcBef>
                <a:spcPts val="0"/>
              </a:spcBef>
            </a:pPr>
            <a:r>
              <a:rPr lang="en-US" sz="3000" dirty="0" smtClean="0"/>
              <a:t>Local Governments be more </a:t>
            </a:r>
          </a:p>
          <a:p>
            <a:pPr>
              <a:spcBef>
                <a:spcPts val="0"/>
              </a:spcBef>
            </a:pPr>
            <a:r>
              <a:rPr lang="en-US" sz="3000" dirty="0" smtClean="0"/>
              <a:t>Efficient and Competitive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15000" y="5257800"/>
            <a:ext cx="3124200" cy="52678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September 17th,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38800" y="3810000"/>
            <a:ext cx="3200400" cy="1371600"/>
          </a:xfrm>
        </p:spPr>
        <p:txBody>
          <a:bodyPr/>
          <a:lstStyle/>
          <a:p>
            <a:pPr algn="ctr"/>
            <a:r>
              <a:rPr lang="en-US" dirty="0"/>
              <a:t>Energy Efficient Public Buildings Workshop</a:t>
            </a:r>
          </a:p>
        </p:txBody>
      </p:sp>
    </p:spTree>
    <p:extLst>
      <p:ext uri="{BB962C8B-B14F-4D97-AF65-F5344CB8AC3E}">
        <p14:creationId xmlns:p14="http://schemas.microsoft.com/office/powerpoint/2010/main" val="20867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43330" cy="1077310"/>
          </a:xfrm>
        </p:spPr>
        <p:txBody>
          <a:bodyPr/>
          <a:lstStyle/>
          <a:p>
            <a:r>
              <a:rPr lang="en-US" dirty="0" smtClean="0"/>
              <a:t>Better Buildings Challenge:  Florida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2057400" cy="2057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50" y="1355544"/>
            <a:ext cx="1819275" cy="1819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9015"/>
            <a:ext cx="2238375" cy="1047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01414"/>
            <a:ext cx="2862188" cy="742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55" y="3383416"/>
            <a:ext cx="2238375" cy="1190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14912"/>
            <a:ext cx="2238375" cy="942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110437"/>
            <a:ext cx="3995782" cy="833163"/>
          </a:xfrm>
          <a:prstGeom prst="rect">
            <a:avLst/>
          </a:prstGeom>
        </p:spPr>
      </p:pic>
      <p:pic>
        <p:nvPicPr>
          <p:cNvPr id="15" name="Picture 14" descr="http://betterbuildingssolutioncenter.energy.gov/sites/default/files/styles/partner_logo/public/partners/images/city-of-margate-new-logo.jpg?itok=mkcqxgD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02" y="1355544"/>
            <a:ext cx="1828801" cy="199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Playbook: City of Beaverton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045200"/>
            <a:ext cx="450850" cy="250825"/>
          </a:xfrm>
        </p:spPr>
        <p:txBody>
          <a:bodyPr/>
          <a:lstStyle/>
          <a:p>
            <a:fld id="{4FFBE989-400D-B94A-945A-5633B3F5FC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799" y="1295400"/>
            <a:ext cx="6223841" cy="1492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Real Time Energy </a:t>
            </a:r>
            <a:r>
              <a:rPr lang="en-US" sz="2800" b="1" dirty="0" smtClean="0"/>
              <a:t>Monitoring</a:t>
            </a:r>
          </a:p>
          <a:p>
            <a:endParaRPr lang="en-US" sz="900" b="1" i="1" dirty="0" smtClean="0">
              <a:solidFill>
                <a:srgbClr val="1D428A"/>
              </a:solidFill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Beaverton’s energy </a:t>
            </a:r>
            <a:r>
              <a:rPr lang="en-US" b="1" dirty="0">
                <a:solidFill>
                  <a:schemeClr val="accent1"/>
                </a:solidFill>
              </a:rPr>
              <a:t>monitoring pilot program is one of the key strategies the city is using to help identify the highest impact opportunities for energy savings.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1007" y="3503235"/>
            <a:ext cx="2775668" cy="2769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n-lt"/>
              </a:rPr>
              <a:t>BARRIER</a:t>
            </a:r>
          </a:p>
          <a:p>
            <a:r>
              <a:rPr lang="en-US" sz="1400" dirty="0"/>
              <a:t>Lack of access to consistent and transparent building performance data; lack of employee awareness of energy efficiency </a:t>
            </a:r>
            <a:r>
              <a:rPr lang="en-US" sz="1400" dirty="0" smtClean="0"/>
              <a:t>opportunities</a:t>
            </a:r>
            <a:endParaRPr lang="en-US" sz="1000" dirty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0400" y="3503235"/>
            <a:ext cx="2775668" cy="27084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n-lt"/>
              </a:rPr>
              <a:t>SOLUTION</a:t>
            </a:r>
          </a:p>
          <a:p>
            <a:r>
              <a:rPr lang="en-US" sz="1400" dirty="0" smtClean="0"/>
              <a:t>Used real </a:t>
            </a:r>
            <a:r>
              <a:rPr lang="en-US" sz="1400" dirty="0"/>
              <a:t>time energy monitoring to more accurately identify, prioritize, and implement low and no cost energy savings measures (ESMs) at two city facilities - the Main Branch Beaverton City Library and Beaverton City </a:t>
            </a:r>
            <a:r>
              <a:rPr lang="en-US" sz="1400" dirty="0" smtClean="0"/>
              <a:t>Hall</a:t>
            </a:r>
          </a:p>
          <a:p>
            <a:endParaRPr lang="en-US" sz="1400" dirty="0">
              <a:effectLst/>
            </a:endParaRPr>
          </a:p>
          <a:p>
            <a:endParaRPr lang="en-US" sz="1400" dirty="0" smtClean="0"/>
          </a:p>
          <a:p>
            <a:endParaRPr lang="en-US" sz="1400" dirty="0"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199" y="3503235"/>
            <a:ext cx="2684559" cy="2662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n-lt"/>
              </a:rPr>
              <a:t>OUTCOME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city is saving approximately $35,000 annually. The two buildings have achieved 23% and 15% energy savings </a:t>
            </a:r>
            <a:r>
              <a:rPr lang="en-US" sz="1400" dirty="0" smtClean="0"/>
              <a:t>respectively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000" dirty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900" dirty="0" smtClean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900" dirty="0" smtClean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0" dirty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latin typeface="+mn-lt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40" y="1603608"/>
            <a:ext cx="1971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9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Showcase Project: City of Margate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22861" t="14006" r="25427" b="5038"/>
          <a:stretch/>
        </p:blipFill>
        <p:spPr bwMode="auto">
          <a:xfrm>
            <a:off x="381000" y="1066800"/>
            <a:ext cx="8305800" cy="563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2800" y="3352800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Buildings Accelerators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309"/>
            <a:ext cx="9144000" cy="5942545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2961409" y="2426525"/>
            <a:ext cx="6858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5372100" y="2426525"/>
            <a:ext cx="6858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971800" y="5029200"/>
            <a:ext cx="68580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4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Critical Building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64270699"/>
              </p:ext>
            </p:extLst>
          </p:nvPr>
        </p:nvGraphicFramePr>
        <p:xfrm>
          <a:off x="457200" y="1066800"/>
          <a:ext cx="8305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48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Resources on Clean Energy Planning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62200" y="1066800"/>
            <a:ext cx="6553200" cy="5029200"/>
          </a:xfrm>
        </p:spPr>
        <p:txBody>
          <a:bodyPr/>
          <a:lstStyle/>
          <a:p>
            <a:r>
              <a:rPr lang="en-US" sz="2800" dirty="0" smtClean="0"/>
              <a:t>Community Energy Strategic Planning Guide</a:t>
            </a:r>
          </a:p>
          <a:p>
            <a:endParaRPr lang="en-US" sz="1200" dirty="0" smtClean="0"/>
          </a:p>
          <a:p>
            <a:r>
              <a:rPr lang="en-US" sz="2800" dirty="0"/>
              <a:t>Cities Leading through Energy Analysis and Planning </a:t>
            </a:r>
            <a:r>
              <a:rPr lang="en-US" sz="2800" dirty="0" smtClean="0"/>
              <a:t>(Cities-LEAP)</a:t>
            </a:r>
          </a:p>
          <a:p>
            <a:endParaRPr lang="en-US" sz="1200" dirty="0" smtClean="0"/>
          </a:p>
          <a:p>
            <a:r>
              <a:rPr lang="en-US" sz="2800" dirty="0" smtClean="0"/>
              <a:t>Better Buildings Implementation Models (Cleveland, Knoxville)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1066801"/>
            <a:ext cx="2029810" cy="5029199"/>
            <a:chOff x="1936" y="0"/>
            <a:chExt cx="2029810" cy="50291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1936" y="0"/>
              <a:ext cx="2029810" cy="502919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936" y="2011680"/>
              <a:ext cx="2029810" cy="2011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kern="1200" dirty="0" smtClean="0"/>
                <a:t>Develop a clean energy strategy</a:t>
              </a:r>
              <a:endParaRPr lang="en-US" sz="2300" b="1" kern="1200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406144" y="1368553"/>
            <a:ext cx="1674723" cy="167472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250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44" y="0"/>
            <a:ext cx="8661656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Resources on Clean Energy Program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0" y="1066800"/>
            <a:ext cx="6629400" cy="5029200"/>
          </a:xfrm>
        </p:spPr>
        <p:txBody>
          <a:bodyPr/>
          <a:lstStyle/>
          <a:p>
            <a:r>
              <a:rPr lang="en-US" sz="2800" dirty="0" smtClean="0"/>
              <a:t>Better Buildings Showcase Projects        (30 local government examples)</a:t>
            </a:r>
          </a:p>
          <a:p>
            <a:endParaRPr lang="en-US" sz="1200" dirty="0" smtClean="0"/>
          </a:p>
          <a:p>
            <a:r>
              <a:rPr lang="en-US" sz="2800" dirty="0" smtClean="0"/>
              <a:t>Better Buildings Outdoor Lighting Accelerator</a:t>
            </a:r>
          </a:p>
          <a:p>
            <a:endParaRPr lang="en-US" sz="1200" dirty="0" smtClean="0"/>
          </a:p>
          <a:p>
            <a:r>
              <a:rPr lang="en-US" sz="2800" dirty="0"/>
              <a:t>Better Buildings Implementation Models (El Paso, </a:t>
            </a:r>
            <a:r>
              <a:rPr lang="en-US" sz="2800" dirty="0" smtClean="0"/>
              <a:t>Houston, Arlington, Beaverton, Atlanta, LA, DC)</a:t>
            </a:r>
          </a:p>
          <a:p>
            <a:endParaRPr lang="en-US" sz="1200" dirty="0"/>
          </a:p>
          <a:p>
            <a:r>
              <a:rPr lang="en-US" sz="2800" dirty="0" smtClean="0"/>
              <a:t>Federal Energy Management Program (FEMP) Resources</a:t>
            </a:r>
            <a:endParaRPr lang="en-US" sz="2800" dirty="0"/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1066801"/>
            <a:ext cx="2029810" cy="5029199"/>
            <a:chOff x="2092641" y="0"/>
            <a:chExt cx="2029810" cy="50291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2092641" y="0"/>
              <a:ext cx="2029810" cy="502919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092641" y="2011680"/>
              <a:ext cx="2029810" cy="2011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kern="1200" dirty="0" smtClean="0"/>
                <a:t>Design and implement best practices programs</a:t>
              </a:r>
              <a:endParaRPr lang="en-US" sz="2300" b="1" kern="1200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329944" y="1368553"/>
            <a:ext cx="1674723" cy="16747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363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Resources on Funding and Financing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62200" y="1066800"/>
            <a:ext cx="6553200" cy="5029200"/>
          </a:xfrm>
        </p:spPr>
        <p:txBody>
          <a:bodyPr/>
          <a:lstStyle/>
          <a:p>
            <a:r>
              <a:rPr lang="en-US" sz="2800" dirty="0" smtClean="0"/>
              <a:t>Better Buildings ESPC Accelerator</a:t>
            </a:r>
          </a:p>
          <a:p>
            <a:endParaRPr lang="en-US" sz="1200" dirty="0" smtClean="0"/>
          </a:p>
          <a:p>
            <a:r>
              <a:rPr lang="en-US" sz="2800" dirty="0" smtClean="0"/>
              <a:t>State and Local Solution Center Finance Page</a:t>
            </a:r>
          </a:p>
          <a:p>
            <a:endParaRPr lang="en-US" sz="1200" dirty="0" smtClean="0"/>
          </a:p>
          <a:p>
            <a:r>
              <a:rPr lang="en-US" sz="2800" dirty="0" smtClean="0"/>
              <a:t>Qualified Energy Conservation Bond Guide</a:t>
            </a:r>
          </a:p>
          <a:p>
            <a:endParaRPr lang="en-US" sz="1200" dirty="0" smtClean="0"/>
          </a:p>
          <a:p>
            <a:r>
              <a:rPr lang="en-US" sz="2800" dirty="0" smtClean="0"/>
              <a:t>Better </a:t>
            </a:r>
            <a:r>
              <a:rPr lang="en-US" sz="2800" dirty="0"/>
              <a:t>Buildings Implementation Models (Pittsburgh, Hillsboro, Milwaukee</a:t>
            </a:r>
            <a:r>
              <a:rPr lang="en-US" sz="2800" dirty="0" smtClean="0"/>
              <a:t>)</a:t>
            </a:r>
          </a:p>
          <a:p>
            <a:endParaRPr lang="en-US" sz="1200" dirty="0"/>
          </a:p>
          <a:p>
            <a:r>
              <a:rPr lang="en-US" sz="2800" dirty="0" smtClean="0"/>
              <a:t>Better Buildings Financial Allies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1066801"/>
            <a:ext cx="2029810" cy="5029199"/>
            <a:chOff x="4183347" y="0"/>
            <a:chExt cx="2029810" cy="50291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4183347" y="0"/>
              <a:ext cx="2029810" cy="502919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4183347" y="2011680"/>
              <a:ext cx="2029810" cy="2011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kern="1200" dirty="0" smtClean="0"/>
                <a:t>Find a way to pay for clean energy efforts</a:t>
              </a:r>
              <a:endParaRPr lang="en-US" sz="2300" b="1" kern="1200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406143" y="1368553"/>
            <a:ext cx="1674723" cy="16747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000" b="-23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5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Resources on Energy Dat</a:t>
            </a:r>
            <a:r>
              <a:rPr lang="en-US" sz="3200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0" y="1066800"/>
            <a:ext cx="6629400" cy="5029200"/>
          </a:xfrm>
        </p:spPr>
        <p:txBody>
          <a:bodyPr/>
          <a:lstStyle/>
          <a:p>
            <a:r>
              <a:rPr lang="en-US" sz="2800" dirty="0" smtClean="0"/>
              <a:t>Best Practices in Energy Data Collection and Tracking in the Public Sector </a:t>
            </a:r>
          </a:p>
          <a:p>
            <a:endParaRPr lang="en-US" sz="1200" dirty="0" smtClean="0"/>
          </a:p>
          <a:p>
            <a:r>
              <a:rPr lang="en-US" sz="2800" dirty="0" smtClean="0"/>
              <a:t>Better Buildings Energy Data Accelerator</a:t>
            </a:r>
          </a:p>
          <a:p>
            <a:endParaRPr lang="en-US" sz="1200" dirty="0" smtClean="0"/>
          </a:p>
          <a:p>
            <a:r>
              <a:rPr lang="en-US" sz="2800" dirty="0" smtClean="0"/>
              <a:t>Cities Leading through Energy Analysis and Planning </a:t>
            </a:r>
          </a:p>
          <a:p>
            <a:endParaRPr lang="en-US" sz="1200" dirty="0" smtClean="0"/>
          </a:p>
          <a:p>
            <a:r>
              <a:rPr lang="en-US" sz="2800" dirty="0" smtClean="0"/>
              <a:t>Building Performance Database</a:t>
            </a:r>
          </a:p>
          <a:p>
            <a:endParaRPr lang="en-US" sz="1200" dirty="0" smtClean="0"/>
          </a:p>
          <a:p>
            <a:r>
              <a:rPr lang="en-US" sz="2800" dirty="0" smtClean="0"/>
              <a:t>Standard Energy Efficiency Database (SEED) Platform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1066801"/>
            <a:ext cx="2029810" cy="5029199"/>
            <a:chOff x="6275989" y="0"/>
            <a:chExt cx="2029810" cy="502919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6275989" y="0"/>
              <a:ext cx="2029810" cy="5029199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6275989" y="2011680"/>
              <a:ext cx="2029810" cy="20116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kern="1200" dirty="0" smtClean="0"/>
                <a:t>Access and utilize energy data</a:t>
              </a:r>
              <a:endParaRPr lang="en-US" sz="2300" b="1" kern="1200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328007" y="1368553"/>
            <a:ext cx="1674723" cy="167472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014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Access Resources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38200"/>
            <a:ext cx="8458200" cy="56388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/>
              <a:t>DOE’s State and Local Solution Center </a:t>
            </a:r>
            <a:r>
              <a:rPr lang="en-US" sz="2000" b="1" dirty="0" smtClean="0">
                <a:hlinkClick r:id="rId3"/>
              </a:rPr>
              <a:t>http</a:t>
            </a:r>
            <a:r>
              <a:rPr lang="en-US" sz="2000" b="1" dirty="0">
                <a:hlinkClick r:id="rId3"/>
              </a:rPr>
              <a:t>://</a:t>
            </a:r>
            <a:r>
              <a:rPr lang="en-US" sz="2000" b="1" dirty="0" smtClean="0">
                <a:hlinkClick r:id="rId3"/>
              </a:rPr>
              <a:t>energy.gov/eere/slsc/state-and-local-solution-center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600" b="1" dirty="0"/>
              <a:t>Better Buildings Solution Center</a:t>
            </a:r>
          </a:p>
          <a:p>
            <a:pPr marL="0" indent="0">
              <a:buNone/>
            </a:pPr>
            <a:r>
              <a:rPr lang="en-US" sz="2000" b="1" dirty="0">
                <a:hlinkClick r:id="rId4"/>
              </a:rPr>
              <a:t>http://betterbuildingssolutioncenter.energy.gov</a:t>
            </a:r>
            <a:r>
              <a:rPr lang="en-US" sz="2000" b="1" dirty="0" smtClean="0">
                <a:hlinkClick r:id="rId4"/>
              </a:rPr>
              <a:t>/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600" b="1" dirty="0" smtClean="0"/>
              <a:t>State and Local Energy Efficiency Action </a:t>
            </a:r>
          </a:p>
          <a:p>
            <a:pPr marL="0" indent="0">
              <a:buNone/>
            </a:pPr>
            <a:r>
              <a:rPr lang="en-US" sz="2600" b="1" dirty="0" smtClean="0"/>
              <a:t>Network (SEE Action)</a:t>
            </a:r>
          </a:p>
          <a:p>
            <a:pPr marL="0" indent="0">
              <a:buNone/>
            </a:pPr>
            <a:r>
              <a:rPr lang="en-US" sz="2000" b="1" dirty="0" smtClean="0">
                <a:hlinkClick r:id="rId5"/>
              </a:rPr>
              <a:t>http://www4.eere.energy.gov/seeaction/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2600" b="1" dirty="0"/>
              <a:t>Commercial Buildings Resource Database</a:t>
            </a:r>
          </a:p>
          <a:p>
            <a:pPr marL="0" indent="0">
              <a:buNone/>
            </a:pPr>
            <a:r>
              <a:rPr lang="en-US" sz="2000" b="1" dirty="0">
                <a:hlinkClick r:id="rId6"/>
              </a:rPr>
              <a:t>https://buildingdata.energy.gov/cbrd</a:t>
            </a:r>
            <a:r>
              <a:rPr lang="en-US" sz="2000" b="1" dirty="0" smtClean="0">
                <a:hlinkClick r:id="rId6"/>
              </a:rPr>
              <a:t>/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600" b="1" dirty="0" smtClean="0"/>
              <a:t>Better Buildings Summit</a:t>
            </a:r>
          </a:p>
          <a:p>
            <a:pPr marL="0" indent="0">
              <a:buNone/>
            </a:pPr>
            <a:r>
              <a:rPr lang="en-US" sz="2000" b="1" dirty="0" smtClean="0">
                <a:hlinkClick r:id="rId7"/>
              </a:rPr>
              <a:t>http://www1.eere.energy.gov/buildings/betterbuildings/summit/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09800"/>
            <a:ext cx="3676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482"/>
          </a:xfrm>
        </p:spPr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3657600" cy="5334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Sarah Zaleski</a:t>
            </a:r>
          </a:p>
          <a:p>
            <a:pPr marL="0" indent="0" algn="ctr">
              <a:buNone/>
            </a:pPr>
            <a:r>
              <a:rPr lang="en-US" dirty="0" smtClean="0"/>
              <a:t>Policy Advisor</a:t>
            </a:r>
          </a:p>
          <a:p>
            <a:pPr marL="0" indent="0" algn="ctr">
              <a:buNone/>
            </a:pPr>
            <a:r>
              <a:rPr lang="en-US" dirty="0" smtClean="0"/>
              <a:t>U.S. Department of Energy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29200" y="1219200"/>
            <a:ext cx="3505200" cy="487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6860" y="914399"/>
            <a:ext cx="3715139" cy="52673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spcBef>
                <a:spcPts val="577"/>
              </a:spcBef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Adam Guzzo</a:t>
            </a:r>
          </a:p>
          <a:p>
            <a:pPr marL="0" indent="0" algn="ctr">
              <a:spcBef>
                <a:spcPts val="577"/>
              </a:spcBef>
              <a:buNone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Policy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Advisor</a:t>
            </a: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U.S. Department of Energy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2050" name="Picture 2" descr="C:\Users\Adam.Guzzo\AppData\Local\Microsoft\Windows\Temporary Internet Files\Content.Outlook\AYI078ZQ\Zaleski head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1"/>
            <a:ext cx="3352800" cy="40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am.Guzzo\AppData\Local\Microsoft\Windows\Temporary Internet Files\Content.Outlook\AYI078ZQ\Adam Guzzo_head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29" y="2362201"/>
            <a:ext cx="2514600" cy="38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7600" y="2362201"/>
            <a:ext cx="609600" cy="4114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2362201"/>
            <a:ext cx="609600" cy="4114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01435"/>
            <a:ext cx="8458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  <a:hlinkClick r:id="rId2"/>
              </a:rPr>
              <a:t>http://energy.gov/eere/slsc/state-and-local-solution-center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036"/>
            <a:ext cx="9144000" cy="614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133600"/>
            <a:ext cx="75437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27171"/>
            <a:ext cx="533400" cy="313366"/>
          </a:xfrm>
          <a:prstGeom prst="rect">
            <a:avLst/>
          </a:prstGeom>
        </p:spPr>
        <p:txBody>
          <a:bodyPr/>
          <a:lstStyle/>
          <a:p>
            <a:fld id="{01120DE5-A634-4C13-9D49-4A149D90ADE4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75419"/>
            <a:ext cx="8839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Better Buildings Solution Center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8" y="1636620"/>
            <a:ext cx="3876023" cy="4527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62987" y="2376867"/>
            <a:ext cx="38502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1D428A"/>
                </a:solidFill>
                <a:latin typeface="Arial"/>
              </a:rPr>
              <a:t>125+ showcase projects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428A"/>
                </a:solidFill>
                <a:latin typeface="Arial"/>
              </a:rPr>
              <a:t>Large and small buildings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428A"/>
                </a:solidFill>
                <a:latin typeface="Arial"/>
              </a:rPr>
              <a:t>All sectors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428A"/>
                </a:solidFill>
                <a:latin typeface="Arial"/>
              </a:rPr>
              <a:t>Specific building </a:t>
            </a:r>
            <a:r>
              <a:rPr lang="en-US" sz="1600" dirty="0" smtClean="0">
                <a:solidFill>
                  <a:srgbClr val="1D428A"/>
                </a:solidFill>
                <a:latin typeface="Arial"/>
              </a:rPr>
              <a:t>types</a:t>
            </a:r>
            <a:endParaRPr lang="en-US" sz="1600" dirty="0">
              <a:solidFill>
                <a:srgbClr val="1D428A"/>
              </a:solidFill>
              <a:latin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1D428A"/>
              </a:solidFill>
              <a:latin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D428A"/>
                </a:solidFill>
                <a:latin typeface="Arial"/>
              </a:rPr>
              <a:t>75</a:t>
            </a:r>
            <a:r>
              <a:rPr lang="en-US" sz="1600" b="1" dirty="0">
                <a:solidFill>
                  <a:srgbClr val="1D428A"/>
                </a:solidFill>
                <a:latin typeface="Arial"/>
              </a:rPr>
              <a:t>+ implementation models (playbooks)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D428A"/>
                </a:solidFill>
                <a:latin typeface="Arial"/>
              </a:rPr>
              <a:t>Overcome barriers: finance, data, energy management, staff training</a:t>
            </a:r>
            <a:r>
              <a:rPr lang="en-US" sz="1600" dirty="0" smtClean="0">
                <a:solidFill>
                  <a:srgbClr val="1D428A"/>
                </a:solidFill>
                <a:latin typeface="Arial"/>
              </a:rPr>
              <a:t>, etc. 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1D428A"/>
                </a:solidFill>
                <a:latin typeface="Arial"/>
              </a:rPr>
              <a:t>Multi-faceted </a:t>
            </a:r>
            <a:r>
              <a:rPr lang="en-US" sz="1600" dirty="0">
                <a:solidFill>
                  <a:srgbClr val="1D428A"/>
                </a:solidFill>
                <a:latin typeface="Arial"/>
              </a:rPr>
              <a:t>and applicable across sectors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11" y="1159566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http://betterbuildingssolutioncenter.energy.gov</a:t>
            </a:r>
            <a:r>
              <a:rPr lang="en-US" sz="2800" b="1" dirty="0">
                <a:hlinkClick r:id="rId3"/>
              </a:rPr>
              <a:t>/</a:t>
            </a:r>
            <a:r>
              <a:rPr lang="en-US" sz="2800" b="1" dirty="0"/>
              <a:t> 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377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42900" y="156852"/>
            <a:ext cx="8458200" cy="37654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hlinkClick r:id="rId2"/>
              </a:rPr>
              <a:t>http://www4.eere.energy.gov/seeaction/</a:t>
            </a:r>
            <a:r>
              <a:rPr lang="en-US" b="1" dirty="0"/>
              <a:t>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6375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152400"/>
            <a:ext cx="3429000" cy="58832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371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76200"/>
            <a:ext cx="84582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hlinkClick r:id="rId2"/>
              </a:rPr>
              <a:t>https://buildingdata.energy.gov/cbrd/</a:t>
            </a:r>
            <a:r>
              <a:rPr lang="en-US" b="1" dirty="0"/>
              <a:t> 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86800" cy="685800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50565C">
                    <a:lumMod val="50000"/>
                  </a:srgbClr>
                </a:solidFill>
                <a:ea typeface="+mn-ea"/>
                <a:hlinkClick r:id="rId2"/>
              </a:rPr>
              <a:t>http://www1.eere.energy.gov/buildings/betterbuildings/summit/</a:t>
            </a:r>
            <a:r>
              <a:rPr lang="en-US" sz="2400" dirty="0">
                <a:solidFill>
                  <a:srgbClr val="50565C">
                    <a:lumMod val="50000"/>
                  </a:srgbClr>
                </a:solidFill>
                <a:ea typeface="+mn-ea"/>
              </a:rPr>
              <a:t>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8699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0010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Sarah Zaleski</a:t>
            </a:r>
          </a:p>
          <a:p>
            <a:pPr marL="0" indent="0" algn="ctr">
              <a:buNone/>
            </a:pPr>
            <a:r>
              <a:rPr lang="en-US" dirty="0" smtClean="0"/>
              <a:t>Policy Advisor</a:t>
            </a:r>
          </a:p>
          <a:p>
            <a:pPr marL="0" indent="0" algn="ctr">
              <a:buNone/>
            </a:pPr>
            <a:r>
              <a:rPr lang="en-US" dirty="0"/>
              <a:t>U.S. Department of </a:t>
            </a:r>
            <a:r>
              <a:rPr lang="en-US" dirty="0" smtClean="0"/>
              <a:t>Energy</a:t>
            </a:r>
          </a:p>
          <a:p>
            <a:pPr marL="0" indent="0" algn="ctr">
              <a:buNone/>
            </a:pPr>
            <a:r>
              <a:rPr lang="en-US" dirty="0" smtClean="0"/>
              <a:t>202-287-1892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Sarah.Zaleski@ee.doe.gov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Adam Guzzo</a:t>
            </a:r>
          </a:p>
          <a:p>
            <a:pPr marL="0" indent="0" algn="ctr">
              <a:buNone/>
            </a:pPr>
            <a:r>
              <a:rPr lang="en-US" dirty="0" smtClean="0"/>
              <a:t>Policy Advisor</a:t>
            </a:r>
          </a:p>
          <a:p>
            <a:pPr marL="0" indent="0" algn="ctr">
              <a:buNone/>
            </a:pPr>
            <a:r>
              <a:rPr lang="en-US" dirty="0"/>
              <a:t>U.S. Department of </a:t>
            </a:r>
            <a:r>
              <a:rPr lang="en-US" dirty="0" smtClean="0"/>
              <a:t>Energy</a:t>
            </a:r>
          </a:p>
          <a:p>
            <a:pPr marL="0" indent="0" algn="ctr">
              <a:buNone/>
            </a:pPr>
            <a:r>
              <a:rPr lang="en-US" dirty="0" smtClean="0"/>
              <a:t>202-287-1689</a:t>
            </a:r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Adam.Guzzo@ee.doe.gov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08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 Discuss Today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Opportunity before local governments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DOE </a:t>
            </a:r>
            <a:r>
              <a:rPr lang="en-US" sz="2800" dirty="0"/>
              <a:t>r</a:t>
            </a:r>
            <a:r>
              <a:rPr lang="en-US" sz="2800" dirty="0" smtClean="0"/>
              <a:t>esources</a:t>
            </a:r>
            <a:r>
              <a:rPr lang="en-US" sz="2800" dirty="0"/>
              <a:t>, t</a:t>
            </a:r>
            <a:r>
              <a:rPr lang="en-US" sz="2800" dirty="0" smtClean="0"/>
              <a:t>ools</a:t>
            </a:r>
            <a:r>
              <a:rPr lang="en-US" sz="2800" dirty="0"/>
              <a:t>, and </a:t>
            </a:r>
            <a:r>
              <a:rPr lang="en-US" sz="2800" dirty="0" smtClean="0"/>
              <a:t>programs for local </a:t>
            </a:r>
            <a:r>
              <a:rPr lang="en-US" sz="2800" dirty="0"/>
              <a:t>g</a:t>
            </a:r>
            <a:r>
              <a:rPr lang="en-US" sz="2800" dirty="0" smtClean="0"/>
              <a:t>overnments </a:t>
            </a:r>
          </a:p>
          <a:p>
            <a:pPr marL="857250" lvl="1" indent="-457200">
              <a:buFont typeface="+mj-lt"/>
              <a:buAutoNum type="alphaU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Critical building blocks of local government energy management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How to access resources</a:t>
            </a:r>
          </a:p>
        </p:txBody>
      </p:sp>
    </p:spTree>
    <p:extLst>
      <p:ext uri="{BB962C8B-B14F-4D97-AF65-F5344CB8AC3E}">
        <p14:creationId xmlns:p14="http://schemas.microsoft.com/office/powerpoint/2010/main" val="8781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Opportunity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429000" y="762000"/>
            <a:ext cx="5943600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371600"/>
            <a:ext cx="3352800" cy="419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Arial"/>
              </a:rPr>
              <a:t>U.S. spends $600 billion each year to power homes, plants, &amp; buildings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000" dirty="0" smtClean="0">
              <a:solidFill>
                <a:schemeClr val="tx1">
                  <a:lumMod val="50000"/>
                </a:schemeClr>
              </a:solidFill>
              <a:latin typeface="Arial"/>
            </a:endParaRPr>
          </a:p>
          <a:p>
            <a:pPr marL="171450" indent="-171450" defTabSz="4572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Great opportunities in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public, residential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, commercial and industrial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sectors</a:t>
            </a:r>
          </a:p>
          <a:p>
            <a:pPr marL="171450" indent="-171450" defTabSz="4572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Arial"/>
              <a:cs typeface="Arial Narrow"/>
            </a:endParaRPr>
          </a:p>
          <a:p>
            <a:pPr marL="171450" indent="-171450" defTabSz="4572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20% + savings is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average</a:t>
            </a:r>
          </a:p>
          <a:p>
            <a:pPr marL="171450" indent="-171450" defTabSz="4572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50000"/>
                </a:schemeClr>
              </a:solidFill>
              <a:latin typeface="Arial"/>
              <a:cs typeface="Arial Narrow"/>
            </a:endParaRPr>
          </a:p>
          <a:p>
            <a:pPr marL="171450" indent="-171450" defTabSz="4572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 Narrow"/>
              </a:rPr>
              <a:t>Create jobs, improve air quality, enhance competitiveness</a:t>
            </a:r>
            <a:endParaRPr lang="en-US" dirty="0" smtClean="0">
              <a:solidFill>
                <a:schemeClr val="tx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0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Opportunity before Local Governments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Buildings: 37</a:t>
            </a:r>
            <a:r>
              <a:rPr lang="en-US" dirty="0"/>
              <a:t>% </a:t>
            </a:r>
            <a:r>
              <a:rPr lang="en-US" dirty="0" smtClean="0"/>
              <a:t>savings potential 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“The incremental efficiency potential is greatest in local-level government buildings (260 trillion end use BTUs), principally because local government </a:t>
            </a:r>
            <a:r>
              <a:rPr lang="en-US" dirty="0" smtClean="0"/>
              <a:t>buildings…hold </a:t>
            </a:r>
            <a:r>
              <a:rPr lang="en-US" dirty="0"/>
              <a:t>62 percent of government floor space.”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      Streetlights: </a:t>
            </a:r>
            <a:r>
              <a:rPr lang="en-US" dirty="0"/>
              <a:t>50% savings potential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Nationally estimated potential of </a:t>
            </a:r>
            <a:r>
              <a:rPr lang="en-US" dirty="0" smtClean="0"/>
              <a:t>238tBtu/yr.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      Water systems: </a:t>
            </a:r>
            <a:r>
              <a:rPr lang="en-US" dirty="0"/>
              <a:t>15-30% savings potential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Preliminary estimates of national water sector energy savings potential </a:t>
            </a:r>
            <a:r>
              <a:rPr lang="en-US" dirty="0" smtClean="0"/>
              <a:t>of 15.75-31.5 </a:t>
            </a:r>
            <a:r>
              <a:rPr lang="en-US" dirty="0"/>
              <a:t>billion kWh </a:t>
            </a:r>
            <a:endParaRPr lang="en-US" dirty="0" smtClean="0"/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sz="1400" i="1" dirty="0"/>
              <a:t>McKinsey &amp; Company, Unlocking Energy Efficiency in the U.S. Economy, July 2009. </a:t>
            </a:r>
            <a:r>
              <a:rPr lang="en-US" sz="1400" i="1" dirty="0" smtClean="0"/>
              <a:t> 2010 </a:t>
            </a:r>
            <a:r>
              <a:rPr lang="en-US" sz="1400" i="1" dirty="0"/>
              <a:t>U.S. Lighting Inventory; Adoption of Light-Emitting Diodes in Common Lighting Applications, Navigant, Revised May </a:t>
            </a:r>
            <a:r>
              <a:rPr lang="en-US" sz="1400" i="1" dirty="0" smtClean="0"/>
              <a:t>2013. Energy </a:t>
            </a:r>
            <a:r>
              <a:rPr lang="en-US" sz="1400" i="1" dirty="0"/>
              <a:t>Savings Forecast of Solid-State Lighting in General Illumination Applications, Navigant, August 2014. </a:t>
            </a:r>
            <a:r>
              <a:rPr lang="en-US" sz="1400" i="1" dirty="0" smtClean="0"/>
              <a:t> CEE </a:t>
            </a:r>
            <a:r>
              <a:rPr lang="en-US" sz="1400" i="1" dirty="0"/>
              <a:t>Initiative Description: CEE National Municipal Water and Wastewater Facility Initiative. 2204.</a:t>
            </a:r>
          </a:p>
          <a:p>
            <a:endParaRPr lang="en-US" sz="1600" i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682388" cy="68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682388" cy="68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0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858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DOE </a:t>
            </a:r>
            <a:r>
              <a:rPr lang="en-US" dirty="0"/>
              <a:t>Resources, </a:t>
            </a:r>
            <a:r>
              <a:rPr lang="en-US" dirty="0" smtClean="0"/>
              <a:t>Tools</a:t>
            </a:r>
            <a:r>
              <a:rPr lang="en-US" dirty="0"/>
              <a:t>, and Programs to Help </a:t>
            </a:r>
            <a:r>
              <a:rPr lang="en-US" dirty="0" smtClean="0"/>
              <a:t>Local Governments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3733800" cy="5257800"/>
          </a:xfrm>
        </p:spPr>
        <p:txBody>
          <a:bodyPr/>
          <a:lstStyle/>
          <a:p>
            <a:r>
              <a:rPr lang="en-US" b="1" dirty="0"/>
              <a:t>Programs/Initiatives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Weatherization &amp; Intergovernmental Programs Office (WIP)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Cities Leading Through Energy Analysis and Planning (Cities-LEAP)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Clean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Climate </a:t>
            </a:r>
            <a:r>
              <a:rPr lang="en-US" sz="1800" dirty="0" smtClean="0"/>
              <a:t>Action Champions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State and Local Energy </a:t>
            </a:r>
            <a:r>
              <a:rPr lang="en-US" sz="1800" dirty="0" smtClean="0"/>
              <a:t>Efficiency </a:t>
            </a:r>
            <a:r>
              <a:rPr lang="en-US" sz="1800" dirty="0"/>
              <a:t>Action Network (SEE 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Better Buildings</a:t>
            </a:r>
          </a:p>
          <a:p>
            <a:pPr lvl="1"/>
            <a:r>
              <a:rPr lang="en-US" sz="1600" dirty="0"/>
              <a:t>Better Buildings Challenge</a:t>
            </a:r>
          </a:p>
          <a:p>
            <a:pPr lvl="1"/>
            <a:r>
              <a:rPr lang="en-US" sz="1600" dirty="0" smtClean="0"/>
              <a:t>Better </a:t>
            </a:r>
            <a:r>
              <a:rPr lang="en-US" sz="1600" dirty="0"/>
              <a:t>Buildings Accelerators</a:t>
            </a:r>
          </a:p>
          <a:p>
            <a:pPr lvl="1"/>
            <a:r>
              <a:rPr lang="en-US" sz="1600" dirty="0"/>
              <a:t>Better Buildings </a:t>
            </a:r>
            <a:r>
              <a:rPr lang="en-US" sz="1600" dirty="0" smtClean="0"/>
              <a:t>Alliance Technology Campaigns</a:t>
            </a:r>
          </a:p>
          <a:p>
            <a:pPr lvl="2"/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2649" y="914400"/>
            <a:ext cx="4191000" cy="5334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lvl="0" indent="0"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Resources/Tools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Standard Energy Efficiency Database (SEED) Platform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Building Performance Database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Building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Energy Asset Scoring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Federal Energy Management Program (FEMP) Resources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Best </a:t>
            </a: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Practices in Energy Data Collection and Tracking in the Public Sector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Community Energy Strategic Planning Guide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Qualified </a:t>
            </a: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Energy Conservation Bond </a:t>
            </a: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Guide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Benchmarking </a:t>
            </a: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and Transparency Policy and Program Impact Evaluation Handbook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Retro-commissioning for State and Local Governments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(SEE Action fact sheet)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High-Performance Leasing </a:t>
            </a: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for State </a:t>
            </a: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and Local </a:t>
            </a: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Governments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(SEE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Action fact sheet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Strategic Energy Management for State and Local </a:t>
            </a:r>
            <a:r>
              <a:rPr lang="en-US" sz="1600" i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Governments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(SEE Action fact sheet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)</a:t>
            </a:r>
            <a:endParaRPr lang="en-US" sz="16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4084592"/>
            <a:ext cx="3429000" cy="1478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38335"/>
            <a:ext cx="9277815" cy="84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BB_Progress Report Graphic v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6253" y="1907013"/>
            <a:ext cx="4464006" cy="4501047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67" y="438302"/>
            <a:ext cx="3155070" cy="1030339"/>
          </a:xfrm>
          <a:prstGeom prst="rect">
            <a:avLst/>
          </a:prstGeom>
        </p:spPr>
      </p:pic>
      <p:pic>
        <p:nvPicPr>
          <p:cNvPr id="4" name="Picture 3" descr="BB_Progress Report Graphic v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68" y="438302"/>
            <a:ext cx="1877220" cy="3848288"/>
          </a:xfrm>
          <a:prstGeom prst="rect">
            <a:avLst/>
          </a:prstGeom>
        </p:spPr>
      </p:pic>
      <p:pic>
        <p:nvPicPr>
          <p:cNvPr id="23" name="Picture 22" descr="BB_Progress Report Graphic v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69" y="4788308"/>
            <a:ext cx="1877219" cy="1350027"/>
          </a:xfrm>
          <a:prstGeom prst="rect">
            <a:avLst/>
          </a:prstGeom>
        </p:spPr>
      </p:pic>
      <p:pic>
        <p:nvPicPr>
          <p:cNvPr id="24" name="Picture 23" descr="BB_Progress Report Graphic v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0315" y="4262117"/>
            <a:ext cx="1752286" cy="2368092"/>
          </a:xfrm>
          <a:prstGeom prst="rect">
            <a:avLst/>
          </a:prstGeom>
        </p:spPr>
      </p:pic>
      <p:pic>
        <p:nvPicPr>
          <p:cNvPr id="6" name="Picture 5" descr="BB_Progress Report Graphic v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87" y="438302"/>
            <a:ext cx="1819920" cy="35807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4094" y="1468642"/>
            <a:ext cx="1549032" cy="512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9768" y="2743200"/>
            <a:ext cx="1493358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7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6291"/>
            <a:ext cx="9144000" cy="631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0" name="Picture 23" descr="Johnson Controls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248" y="1799427"/>
            <a:ext cx="657814" cy="296313"/>
          </a:xfrm>
          <a:prstGeom prst="rect">
            <a:avLst/>
          </a:prstGeom>
          <a:noFill/>
        </p:spPr>
      </p:pic>
      <p:pic>
        <p:nvPicPr>
          <p:cNvPr id="12" name="Picture 11" descr="El Paso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8" y="2996134"/>
            <a:ext cx="526679" cy="526679"/>
          </a:xfrm>
          <a:prstGeom prst="rect">
            <a:avLst/>
          </a:prstGeom>
        </p:spPr>
      </p:pic>
      <p:pic>
        <p:nvPicPr>
          <p:cNvPr id="13" name="Picture 35" descr="C:\Users\27330\Documents\BB Challenge\BBC Data\Website\logos\logo-lend-lease-big.g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161" y="2132472"/>
            <a:ext cx="632848" cy="4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9" descr="C:\Users\27330\Documents\BB Challenge\BBC Data\Website\logos\logo-abundant-power-big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908" y="3210490"/>
            <a:ext cx="728242" cy="4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E-Capital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584" y="2375586"/>
            <a:ext cx="800789" cy="480473"/>
          </a:xfrm>
          <a:prstGeom prst="rect">
            <a:avLst/>
          </a:prstGeom>
        </p:spPr>
      </p:pic>
      <p:pic>
        <p:nvPicPr>
          <p:cNvPr id="16" name="Picture 15" descr="Rochester Logo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4" y="1456880"/>
            <a:ext cx="537853" cy="421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65" y="3124545"/>
            <a:ext cx="831469" cy="4157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59" y="4930891"/>
            <a:ext cx="1078916" cy="4789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566" y="5732855"/>
            <a:ext cx="366355" cy="366355"/>
          </a:xfrm>
          <a:prstGeom prst="rect">
            <a:avLst/>
          </a:prstGeom>
        </p:spPr>
      </p:pic>
      <p:pic>
        <p:nvPicPr>
          <p:cNvPr id="21" name="Picture 17" descr="C:\Users\27330\Documents\BB Challenge\BBC Data\Website\logos\logo-best-buy-big.gif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5" y="2026785"/>
            <a:ext cx="510435" cy="3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C:\Users\27330\Documents\BB Challenge\BBC Data\Website\logos\logo-ascension-health-big.gif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178" y="2943051"/>
            <a:ext cx="791490" cy="26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C:\Users\27330\Documents\BB Challenge\BBC Data\Website\logos\logo-cleveland-clinic-big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35" y="3643891"/>
            <a:ext cx="1589704" cy="25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C:\Users\27330\Documents\BB Challenge\BBC Data\Website\logos\logo_sce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7" y="3115334"/>
            <a:ext cx="790054" cy="2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7" descr="C:\Users\27330\Documents\BB Challenge\BBC Data\Website\logos\logo-atlanta-big.gif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634" y="919025"/>
            <a:ext cx="502002" cy="3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9" descr="C:\Users\27330\Documents\BB Challenge\BBC Data\Website\logos\logo-la-big.gif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3" y="5159491"/>
            <a:ext cx="638243" cy="4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0" descr="C:\Users\27330\Documents\BB Challenge\BBC Data\Website\logos\logo-douglas-county-big.gif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249" y="4664842"/>
            <a:ext cx="479427" cy="47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1" descr="C:\Users\27330\Documents\BB Challenge\BBC Data\Website\logos\logo-HEI-big.jp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633" y="6302491"/>
            <a:ext cx="592513" cy="2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C:\Users\27330\Documents\BB Challenge\BBC Data\Website\logos\logo-IHG-big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669" y="837920"/>
            <a:ext cx="539749" cy="3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4" descr="C:\Users\27330\Documents\BB Challenge\BBC Data\Website\logos\logo-kohls-big.gif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5" y="864259"/>
            <a:ext cx="832024" cy="1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9" descr="C:\Users\27330\Documents\BB Challenge\BBC Data\Website\logos\logo-tiaa-cref-big.gif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059" y="4633810"/>
            <a:ext cx="478682" cy="4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0" descr="C:\Users\27330\Documents\BB Challenge\BBC Data\Website\logos\logo-usaa-big.gif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2" y="4009726"/>
            <a:ext cx="746916" cy="5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1" descr="C:\Users\27330\Documents\BB Challenge\BBC Data\Website\logos\logo-walgreens-big.gif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953" y="4831255"/>
            <a:ext cx="972142" cy="25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2" descr="C:\Users\27330\Documents\BB Challenge\BBC Data\Website\logos\logo-wyndham-big.gif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532" y="4501624"/>
            <a:ext cx="739736" cy="5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3" descr="C:\Users\27330\Documents\BB Challenge\BBC Data\Website\logos\logo-3m-big.gif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244" y="4284082"/>
            <a:ext cx="394987" cy="20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4" descr="C:\Users\27330\Documents\BB Challenge\BBC Data\Website\logos\logo-sacramento-big.gif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207" y="4705524"/>
            <a:ext cx="522051" cy="3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5" descr="C:\Users\27330\Documents\BB Challenge\BBC Data\Website\logos\logo-alcoa-big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0634" y="5692892"/>
            <a:ext cx="543574" cy="39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6" descr="C:\Users\27330\Documents\BB Challenge\BBC Data\Website\logos\logo-briggs-stratton-big.gif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004" y="3403018"/>
            <a:ext cx="742898" cy="3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7" descr="C:\Users\27330\Documents\BB Challenge\BBC Data\Website\logos\logo-energi-big.gif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210" y="3867734"/>
            <a:ext cx="540624" cy="33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8" descr="C:\Users\27330\Documents\BB Challenge\BBC Data\Website\logos\logo-green-campus-big.gif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541" y="774000"/>
            <a:ext cx="685590" cy="46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9" descr="C:\Users\27330\Documents\BB Challenge\BBC Data\Website\logos\logo-metrus-energy-big.gif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434" y="5083291"/>
            <a:ext cx="632334" cy="4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0" descr="C:\Users\27330\Documents\BB Challenge\BBC Data\Website\logos\logo-renewable-funding-big.gif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4377" y="2017765"/>
            <a:ext cx="777567" cy="53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3" descr="C:\Users\27330\Documents\BB Challenge\BBC Data\Website\logos\logo_ygrene_big.gif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249" y="892291"/>
            <a:ext cx="678215" cy="2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4" descr="C:\Users\27330\Documents\BB Challenge\BBC Data\Website\logos\logo-denver-big.gif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641" y="1712359"/>
            <a:ext cx="484593" cy="4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5" descr="C:\Users\27330\Documents\BB Challenge\BBC Data\Website\logos\logo-seattle-big.gif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5" y="1060624"/>
            <a:ext cx="510435" cy="3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6" descr="C:\Users\27330\Documents\BB Challenge\BBC Data\Website\logos\logo_DAS_iowa.jpg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859" y="4245090"/>
            <a:ext cx="829323" cy="2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7" descr="C:\Users\27330\Documents\BB Challenge\BBC Data\Website\logos\logo-minnesota-commerce-big.gif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63" y="5692891"/>
            <a:ext cx="644154" cy="3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8" descr="C:\Users\27330\Documents\BB Challenge\BBC Data\Website\logos\logo-allegheny-big.gif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753" y="1393907"/>
            <a:ext cx="472773" cy="4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9" descr="C:\Users\27330\Documents\BB Challenge\BBC Data\Website\logos\logo-dsu-big.jp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244" y="2548511"/>
            <a:ext cx="737294" cy="2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0" descr="C:\Users\27330\Documents\BB Challenge\BBC Data\Website\logos\logo-MSU-big.jpg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981" y="1491177"/>
            <a:ext cx="961307" cy="2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1" descr="C:\Users\27330\Documents\BB Challenge\BBC Data\Website\logos\logo-poudre-school-district-big.gif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634" y="3078211"/>
            <a:ext cx="404771" cy="6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2" descr="C:\Users\27330\Documents\BB Challenge\BBC Data\Website\logos\logo-university-california-big.gif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33" y="5769092"/>
            <a:ext cx="612313" cy="4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3" descr="C:\Users\27330\Documents\BB Challenge\BBC Data\Website\logos\logo-uhawaii-big.jpg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034" y="3943934"/>
            <a:ext cx="402036" cy="3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4" descr="C:\Users\27330\Documents\BB Challenge\BBC Data\Website\logos\logo-uofutah-big.jpg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96" y="4637655"/>
            <a:ext cx="1036953" cy="2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6" descr="C:\Users\27330\Documents\BB Challenge\BBC Data\Website\logos\logo-legrand-big.gif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787" y="3833386"/>
            <a:ext cx="894330" cy="30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7" descr="C:\Users\27330\Documents\BB Challenge\BBC Data\Website\logos\logo-saint-gobain-big.gif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556" y="6100119"/>
            <a:ext cx="707282" cy="2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8" descr="C:\Users\27330\Documents\BB Challenge\BBC Data\Website\logos\logo-schneider-big.gif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605" y="3710580"/>
            <a:ext cx="872163" cy="3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1" descr="C:\Users\27330\Documents\BB Challenge\BBC Data\Website\logos\logo_HoustonISD.png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538" y="4155243"/>
            <a:ext cx="390181" cy="3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2" descr="C:\Users\27330\Documents\BB Challenge\BBC Data\Website\logos\logo_kctcs.gif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901" y="4761464"/>
            <a:ext cx="491086" cy="3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73" descr="C:\Users\27330\Documents\BB Challenge\BBC Data\Website\logos\logo_transwestern.jpg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52" y="1912837"/>
            <a:ext cx="1137945" cy="1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5" descr="C:\Users\27330\Documents\BB Challenge\BBC Data\Website\logos\logo_shorenstein.gif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1763" y="2879179"/>
            <a:ext cx="571678" cy="37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27330\Documents\BB Challenge\BBC Data\Website\logos\dc_logo.jpg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701" y="5802222"/>
            <a:ext cx="1176646" cy="2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820" y="4186413"/>
            <a:ext cx="650510" cy="48788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982" y="4056405"/>
            <a:ext cx="624695" cy="53692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518" y="1444470"/>
            <a:ext cx="441811" cy="65074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423" y="5388091"/>
            <a:ext cx="834794" cy="2583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230" y="2836135"/>
            <a:ext cx="418332" cy="48076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00" y="1456881"/>
            <a:ext cx="344755" cy="34623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34" y="2038934"/>
            <a:ext cx="439184" cy="35433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235" y="4022674"/>
            <a:ext cx="543039" cy="37776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00" y="2902921"/>
            <a:ext cx="1061498" cy="32700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346" y="1379638"/>
            <a:ext cx="284229" cy="4200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492" y="1376717"/>
            <a:ext cx="632025" cy="43789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236" y="3302120"/>
            <a:ext cx="456976" cy="45697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207" y="3272400"/>
            <a:ext cx="413017" cy="34283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049" y="1326359"/>
            <a:ext cx="637940" cy="284795"/>
          </a:xfrm>
          <a:prstGeom prst="rect">
            <a:avLst/>
          </a:prstGeom>
        </p:spPr>
      </p:pic>
      <p:pic>
        <p:nvPicPr>
          <p:cNvPr id="79" name="Picture 78" descr="FortSchoolDistrictLogo"/>
          <p:cNvPicPr/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684" y="5206519"/>
            <a:ext cx="838600" cy="33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2" descr="C:\Users\29705\Desktop\BBC Logos\Camas-Logo.jpg"/>
          <p:cNvPicPr>
            <a:picLocks noChangeAspect="1" noChangeArrowheads="1"/>
          </p:cNvPicPr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834" y="892291"/>
            <a:ext cx="529356" cy="5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1" descr="C:\Users\29705\Desktop\BBC Logos\logo-clean-fund-big.gif"/>
          <p:cNvPicPr>
            <a:picLocks noChangeAspect="1" noChangeArrowheads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982" y="6458534"/>
            <a:ext cx="1135652" cy="20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29705\Desktop\DOE\BBC Logos\JRS - Color Logo - Mission (WEB).jpg"/>
          <p:cNvPicPr>
            <a:picLocks noChangeAspect="1" noChangeArrowheads="1"/>
          </p:cNvPicPr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713" y="2161469"/>
            <a:ext cx="731121" cy="30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" descr="C:\Users\29705\Desktop\DOE\BBC Logos\Greenwood Energy Logo_PANTONE.EPS"/>
          <p:cNvPicPr>
            <a:picLocks noChangeAspect="1" noChangeArrowheads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394" y="4331383"/>
            <a:ext cx="451659" cy="3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5" descr="C:\Users\27330\Documents\BB Challenge\BBC Data\Website\logos\logo-citi-big.gif"/>
          <p:cNvPicPr>
            <a:picLocks noChangeAspect="1" noChangeArrowheads="1"/>
          </p:cNvPicPr>
          <p:nvPr/>
        </p:nvPicPr>
        <p:blipFill>
          <a:blip r:embed="rId7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299" y="2453916"/>
            <a:ext cx="476684" cy="3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Mesa.jpg"/>
          <p:cNvPicPr>
            <a:picLocks noChangeAspect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725" y="6382334"/>
            <a:ext cx="872272" cy="266503"/>
          </a:xfrm>
          <a:prstGeom prst="rect">
            <a:avLst/>
          </a:prstGeom>
        </p:spPr>
      </p:pic>
      <p:pic>
        <p:nvPicPr>
          <p:cNvPr id="86" name="Picture 85" descr="Town of Huntington Logo.PNG"/>
          <p:cNvPicPr>
            <a:picLocks noChangeAspect="1"/>
          </p:cNvPicPr>
          <p:nvPr/>
        </p:nvPicPr>
        <p:blipFill>
          <a:blip r:embed="rId7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99" y="2197663"/>
            <a:ext cx="779681" cy="365707"/>
          </a:xfrm>
          <a:prstGeom prst="rect">
            <a:avLst/>
          </a:prstGeom>
        </p:spPr>
      </p:pic>
      <p:pic>
        <p:nvPicPr>
          <p:cNvPr id="87" name="Picture 86" descr="East Hartford Seal.color.jpg"/>
          <p:cNvPicPr>
            <a:picLocks noChangeAspect="1"/>
          </p:cNvPicPr>
          <p:nvPr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299" y="1838183"/>
            <a:ext cx="433924" cy="433636"/>
          </a:xfrm>
          <a:prstGeom prst="rect">
            <a:avLst/>
          </a:prstGeom>
        </p:spPr>
      </p:pic>
      <p:graphicFrame>
        <p:nvGraphicFramePr>
          <p:cNvPr id="88" name="Object 14"/>
          <p:cNvGraphicFramePr>
            <a:graphicFrameLocks noChangeAspect="1"/>
          </p:cNvGraphicFramePr>
          <p:nvPr>
            <p:extLst/>
          </p:nvPr>
        </p:nvGraphicFramePr>
        <p:xfrm>
          <a:off x="6419034" y="3901488"/>
          <a:ext cx="395009" cy="39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78" imgW="5609524" imgH="5609524" progId="">
                  <p:embed/>
                </p:oleObj>
              </mc:Choice>
              <mc:Fallback>
                <p:oleObj r:id="rId78" imgW="5609524" imgH="5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034" y="3901488"/>
                        <a:ext cx="395009" cy="3950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Picture 3" descr="C:\Users\29705\Desktop\BBC Logos\PNC_logo.jpg"/>
          <p:cNvPicPr>
            <a:picLocks noChangeAspect="1" noChangeArrowheads="1"/>
          </p:cNvPicPr>
          <p:nvPr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976" y="1944406"/>
            <a:ext cx="629082" cy="18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PGE_Util_full_rgb_pos_med.png"/>
          <p:cNvPicPr>
            <a:picLocks noChangeAspect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833" y="5769091"/>
            <a:ext cx="987525" cy="249355"/>
          </a:xfrm>
          <a:prstGeom prst="rect">
            <a:avLst/>
          </a:prstGeom>
        </p:spPr>
      </p:pic>
      <p:pic>
        <p:nvPicPr>
          <p:cNvPr id="91" name="Picture 70" descr="C:\Users\27330\Documents\BB Challenge\BBC Data\Website\logos\logo_nissan.gif"/>
          <p:cNvPicPr>
            <a:picLocks noChangeAspect="1" noChangeArrowheads="1"/>
          </p:cNvPicPr>
          <p:nvPr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546" y="1736581"/>
            <a:ext cx="633314" cy="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 descr="Hall County Seal.jpg"/>
          <p:cNvPicPr>
            <a:picLocks noChangeAspect="1"/>
          </p:cNvPicPr>
          <p:nvPr/>
        </p:nvPicPr>
        <p:blipFill>
          <a:blip r:embed="rId8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297" y="5571667"/>
            <a:ext cx="396796" cy="389383"/>
          </a:xfrm>
          <a:prstGeom prst="rect">
            <a:avLst/>
          </a:prstGeom>
        </p:spPr>
      </p:pic>
      <p:pic>
        <p:nvPicPr>
          <p:cNvPr id="93" name="Picture 92" descr="Placer Logo.jpg"/>
          <p:cNvPicPr>
            <a:picLocks noChangeAspect="1"/>
          </p:cNvPicPr>
          <p:nvPr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206" y="5610560"/>
            <a:ext cx="574198" cy="460777"/>
          </a:xfrm>
          <a:prstGeom prst="rect">
            <a:avLst/>
          </a:prstGeom>
        </p:spPr>
      </p:pic>
      <p:pic>
        <p:nvPicPr>
          <p:cNvPr id="94" name="Picture 93" descr="Worcester Logo.JPG"/>
          <p:cNvPicPr>
            <a:picLocks noChangeAspect="1"/>
          </p:cNvPicPr>
          <p:nvPr/>
        </p:nvPicPr>
        <p:blipFill>
          <a:blip r:embed="rId8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83" y="6349123"/>
            <a:ext cx="344748" cy="329174"/>
          </a:xfrm>
          <a:prstGeom prst="rect">
            <a:avLst/>
          </a:prstGeom>
        </p:spPr>
      </p:pic>
      <p:pic>
        <p:nvPicPr>
          <p:cNvPr id="95" name="Picture 94" descr="Fort Worth Molly Logo.jpg"/>
          <p:cNvPicPr>
            <a:picLocks noChangeAspect="1"/>
          </p:cNvPicPr>
          <p:nvPr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8" y="6378690"/>
            <a:ext cx="633124" cy="263339"/>
          </a:xfrm>
          <a:prstGeom prst="rect">
            <a:avLst/>
          </a:prstGeom>
        </p:spPr>
      </p:pic>
      <p:pic>
        <p:nvPicPr>
          <p:cNvPr id="96" name="Picture 95" descr="toledo_city_seal_n10262.jpg"/>
          <p:cNvPicPr>
            <a:picLocks noChangeAspect="1"/>
          </p:cNvPicPr>
          <p:nvPr/>
        </p:nvPicPr>
        <p:blipFill>
          <a:blip r:embed="rId8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687" y="6229935"/>
            <a:ext cx="396796" cy="396796"/>
          </a:xfrm>
          <a:prstGeom prst="rect">
            <a:avLst/>
          </a:prstGeom>
        </p:spPr>
      </p:pic>
      <p:pic>
        <p:nvPicPr>
          <p:cNvPr id="97" name="Picture 96" descr="Medford-Seal-circle.jpg"/>
          <p:cNvPicPr>
            <a:picLocks noChangeAspect="1"/>
          </p:cNvPicPr>
          <p:nvPr/>
        </p:nvPicPr>
        <p:blipFill>
          <a:blip r:embed="rId8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899" y="6226292"/>
            <a:ext cx="396796" cy="396796"/>
          </a:xfrm>
          <a:prstGeom prst="rect">
            <a:avLst/>
          </a:prstGeom>
        </p:spPr>
      </p:pic>
      <p:pic>
        <p:nvPicPr>
          <p:cNvPr id="98" name="Picture 97" descr="MA state logo.bmp"/>
          <p:cNvPicPr>
            <a:picLocks noChangeAspect="1"/>
          </p:cNvPicPr>
          <p:nvPr/>
        </p:nvPicPr>
        <p:blipFill>
          <a:blip r:embed="rId8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34" y="5311891"/>
            <a:ext cx="460843" cy="460843"/>
          </a:xfrm>
          <a:prstGeom prst="rect">
            <a:avLst/>
          </a:prstGeom>
        </p:spPr>
      </p:pic>
      <p:pic>
        <p:nvPicPr>
          <p:cNvPr id="99" name="Picture 98" descr="DE State Logo.gif"/>
          <p:cNvPicPr>
            <a:picLocks noChangeAspect="1"/>
          </p:cNvPicPr>
          <p:nvPr/>
        </p:nvPicPr>
        <p:blipFill>
          <a:blip r:embed="rId9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549" y="4674117"/>
            <a:ext cx="460843" cy="460843"/>
          </a:xfrm>
          <a:prstGeom prst="rect">
            <a:avLst/>
          </a:prstGeom>
        </p:spPr>
      </p:pic>
      <p:pic>
        <p:nvPicPr>
          <p:cNvPr id="100" name="Picture 99" descr="MD state logo.jpg"/>
          <p:cNvPicPr>
            <a:picLocks noChangeAspect="1"/>
          </p:cNvPicPr>
          <p:nvPr/>
        </p:nvPicPr>
        <p:blipFill>
          <a:blip r:embed="rId9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236" y="6061738"/>
            <a:ext cx="396796" cy="396796"/>
          </a:xfrm>
          <a:prstGeom prst="rect">
            <a:avLst/>
          </a:prstGeom>
        </p:spPr>
      </p:pic>
      <p:pic>
        <p:nvPicPr>
          <p:cNvPr id="101" name="Picture 100" descr="NC State logo.jpg"/>
          <p:cNvPicPr>
            <a:picLocks noChangeAspect="1"/>
          </p:cNvPicPr>
          <p:nvPr/>
        </p:nvPicPr>
        <p:blipFill>
          <a:blip r:embed="rId9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232" y="6226291"/>
            <a:ext cx="395008" cy="377283"/>
          </a:xfrm>
          <a:prstGeom prst="rect">
            <a:avLst/>
          </a:prstGeom>
        </p:spPr>
      </p:pic>
      <p:pic>
        <p:nvPicPr>
          <p:cNvPr id="102" name="Picture 21" descr="C:\Users\27330\Documents\BB Challenge\BBC Data\Website\logos\logo-forest-city-big.jpg"/>
          <p:cNvPicPr>
            <a:picLocks noChangeAspect="1" noChangeArrowheads="1"/>
          </p:cNvPicPr>
          <p:nvPr/>
        </p:nvPicPr>
        <p:blipFill>
          <a:blip r:embed="rId9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234" y="5388092"/>
            <a:ext cx="990261" cy="1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4" descr="C:\Users\29705\Desktop\BBC Logos\West Palm Beach Logo.jpg"/>
          <p:cNvPicPr>
            <a:picLocks noChangeAspect="1" noChangeArrowheads="1"/>
          </p:cNvPicPr>
          <p:nvPr/>
        </p:nvPicPr>
        <p:blipFill>
          <a:blip r:embed="rId9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338" y="6095569"/>
            <a:ext cx="382008" cy="3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3" descr="Will County, Logo.png"/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028" y="5322214"/>
            <a:ext cx="453481" cy="453481"/>
          </a:xfrm>
          <a:prstGeom prst="rect">
            <a:avLst/>
          </a:prstGeom>
        </p:spPr>
      </p:pic>
      <p:pic>
        <p:nvPicPr>
          <p:cNvPr id="105" name="Picture 104" descr="gillette-logo.png"/>
          <p:cNvPicPr>
            <a:picLocks noChangeAspect="1"/>
          </p:cNvPicPr>
          <p:nvPr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592" y="2973382"/>
            <a:ext cx="465965" cy="465965"/>
          </a:xfrm>
          <a:prstGeom prst="rect">
            <a:avLst/>
          </a:prstGeom>
        </p:spPr>
      </p:pic>
      <p:pic>
        <p:nvPicPr>
          <p:cNvPr id="106" name="Picture 105" descr="Starbucks.bmp"/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884" y="2849298"/>
            <a:ext cx="344748" cy="344748"/>
          </a:xfrm>
          <a:prstGeom prst="rect">
            <a:avLst/>
          </a:prstGeom>
        </p:spPr>
      </p:pic>
      <p:pic>
        <p:nvPicPr>
          <p:cNvPr id="107" name="Picture 106" descr="ladwp-logo.jpg"/>
          <p:cNvPicPr>
            <a:picLocks noChangeAspect="1"/>
          </p:cNvPicPr>
          <p:nvPr/>
        </p:nvPicPr>
        <p:blipFill>
          <a:blip r:embed="rId9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4" y="2611367"/>
            <a:ext cx="668444" cy="265859"/>
          </a:xfrm>
          <a:prstGeom prst="rect">
            <a:avLst/>
          </a:prstGeom>
        </p:spPr>
      </p:pic>
      <p:pic>
        <p:nvPicPr>
          <p:cNvPr id="108" name="Picture 107" descr="milwaukee-logo.png"/>
          <p:cNvPicPr>
            <a:picLocks noChangeAspect="1"/>
          </p:cNvPicPr>
          <p:nvPr/>
        </p:nvPicPr>
        <p:blipFill>
          <a:blip r:embed="rId9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747" y="6210988"/>
            <a:ext cx="576415" cy="438075"/>
          </a:xfrm>
          <a:prstGeom prst="rect">
            <a:avLst/>
          </a:prstGeom>
        </p:spPr>
      </p:pic>
      <p:pic>
        <p:nvPicPr>
          <p:cNvPr id="109" name="Picture 76" descr="C:\Users\27330\Documents\BB Challenge\BBC Data\Website\logos\logo_ge.jpg"/>
          <p:cNvPicPr>
            <a:picLocks noChangeAspect="1" noChangeArrowheads="1"/>
          </p:cNvPicPr>
          <p:nvPr/>
        </p:nvPicPr>
        <p:blipFill>
          <a:blip r:embed="rId10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732" y="5404286"/>
            <a:ext cx="443978" cy="44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1" descr=" Macy's Logo"/>
          <p:cNvPicPr>
            <a:picLocks noChangeAspect="1" noChangeArrowheads="1"/>
          </p:cNvPicPr>
          <p:nvPr/>
        </p:nvPicPr>
        <p:blipFill>
          <a:blip r:embed="rId10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309" y="887683"/>
            <a:ext cx="1037635" cy="434807"/>
          </a:xfrm>
          <a:prstGeom prst="rect">
            <a:avLst/>
          </a:prstGeom>
          <a:noFill/>
        </p:spPr>
      </p:pic>
      <p:pic>
        <p:nvPicPr>
          <p:cNvPr id="111" name="Picture 25" descr="Sprint Logo"/>
          <p:cNvPicPr>
            <a:picLocks noChangeAspect="1" noChangeArrowheads="1"/>
          </p:cNvPicPr>
          <p:nvPr/>
        </p:nvPicPr>
        <p:blipFill>
          <a:blip r:embed="rId10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930" y="2514436"/>
            <a:ext cx="705380" cy="306687"/>
          </a:xfrm>
          <a:prstGeom prst="rect">
            <a:avLst/>
          </a:prstGeom>
          <a:noFill/>
        </p:spPr>
      </p:pic>
      <p:pic>
        <p:nvPicPr>
          <p:cNvPr id="112" name="Picture 65" descr="C:\Users\27330\Documents\BB Challenge\BBC Data\Website\logos\logo-cummins-big.gif"/>
          <p:cNvPicPr>
            <a:picLocks noChangeAspect="1" noChangeArrowheads="1"/>
          </p:cNvPicPr>
          <p:nvPr/>
        </p:nvPicPr>
        <p:blipFill rotWithShape="1">
          <a:blip r:embed="rId10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5810" r="51527" b="-19459"/>
          <a:stretch/>
        </p:blipFill>
        <p:spPr bwMode="auto">
          <a:xfrm>
            <a:off x="8691385" y="1309058"/>
            <a:ext cx="395009" cy="3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7" descr="Hillsboro Logo"/>
          <p:cNvPicPr>
            <a:picLocks noChangeAspect="1" noChangeArrowheads="1"/>
          </p:cNvPicPr>
          <p:nvPr/>
        </p:nvPicPr>
        <p:blipFill>
          <a:blip r:embed="rId10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735" y="1417398"/>
            <a:ext cx="665835" cy="177398"/>
          </a:xfrm>
          <a:prstGeom prst="rect">
            <a:avLst/>
          </a:prstGeom>
          <a:noFill/>
        </p:spPr>
      </p:pic>
      <p:pic>
        <p:nvPicPr>
          <p:cNvPr id="114" name="Picture 29" descr="KauaiLogo"/>
          <p:cNvPicPr>
            <a:picLocks noChangeAspect="1" noChangeArrowheads="1"/>
          </p:cNvPicPr>
          <p:nvPr/>
        </p:nvPicPr>
        <p:blipFill>
          <a:blip r:embed="rId10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183" y="4308824"/>
            <a:ext cx="405780" cy="405780"/>
          </a:xfrm>
          <a:prstGeom prst="rect">
            <a:avLst/>
          </a:prstGeom>
          <a:noFill/>
        </p:spPr>
      </p:pic>
      <p:pic>
        <p:nvPicPr>
          <p:cNvPr id="115" name="Picture 31" descr="Clark County Logo"/>
          <p:cNvPicPr>
            <a:picLocks noChangeAspect="1" noChangeArrowheads="1"/>
          </p:cNvPicPr>
          <p:nvPr/>
        </p:nvPicPr>
        <p:blipFill>
          <a:blip r:embed="rId10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804" y="4263414"/>
            <a:ext cx="402780" cy="422359"/>
          </a:xfrm>
          <a:prstGeom prst="rect">
            <a:avLst/>
          </a:prstGeom>
          <a:noFill/>
        </p:spPr>
      </p:pic>
      <p:pic>
        <p:nvPicPr>
          <p:cNvPr id="116" name="Picture 26" descr="C:\Users\27330\Documents\BB Challenge\BBC Data\Website\logos\logo-blue-hill-big.gif"/>
          <p:cNvPicPr>
            <a:picLocks noChangeAspect="1" noChangeArrowheads="1"/>
          </p:cNvPicPr>
          <p:nvPr/>
        </p:nvPicPr>
        <p:blipFill>
          <a:blip r:embed="rId10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543" y="3864425"/>
            <a:ext cx="1091949" cy="3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33" descr="SCIenergy Logo"/>
          <p:cNvPicPr>
            <a:picLocks noChangeAspect="1" noChangeArrowheads="1"/>
          </p:cNvPicPr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185" y="2797332"/>
            <a:ext cx="710054" cy="251792"/>
          </a:xfrm>
          <a:prstGeom prst="rect">
            <a:avLst/>
          </a:prstGeom>
          <a:noFill/>
        </p:spPr>
      </p:pic>
      <p:pic>
        <p:nvPicPr>
          <p:cNvPr id="118" name="Picture 74" descr="C:\Users\27330\Documents\BB Challenge\BBC Data\Website\logos\logo_prologis.png"/>
          <p:cNvPicPr>
            <a:picLocks noChangeAspect="1" noChangeArrowheads="1"/>
          </p:cNvPicPr>
          <p:nvPr/>
        </p:nvPicPr>
        <p:blipFill>
          <a:blip r:embed="rId10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727" y="2608841"/>
            <a:ext cx="830111" cy="46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35" descr="Arlington County Logo"/>
          <p:cNvPicPr>
            <a:picLocks noChangeAspect="1" noChangeArrowheads="1"/>
          </p:cNvPicPr>
          <p:nvPr/>
        </p:nvPicPr>
        <p:blipFill>
          <a:blip r:embed="rId1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910" y="1417398"/>
            <a:ext cx="358139" cy="183800"/>
          </a:xfrm>
          <a:prstGeom prst="rect">
            <a:avLst/>
          </a:prstGeom>
          <a:noFill/>
        </p:spPr>
      </p:pic>
      <p:pic>
        <p:nvPicPr>
          <p:cNvPr id="120" name="Picture 37" descr="State of Rhode Island Logo"/>
          <p:cNvPicPr>
            <a:picLocks noChangeAspect="1" noChangeArrowheads="1"/>
          </p:cNvPicPr>
          <p:nvPr/>
        </p:nvPicPr>
        <p:blipFill>
          <a:blip r:embed="rId1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6434" y="879488"/>
            <a:ext cx="725260" cy="178343"/>
          </a:xfrm>
          <a:prstGeom prst="rect">
            <a:avLst/>
          </a:prstGeom>
          <a:noFill/>
        </p:spPr>
      </p:pic>
      <p:pic>
        <p:nvPicPr>
          <p:cNvPr id="121" name="Picture 4" descr="http://sustainableboston.org/wp-content/themes/directorypress/thumbs/City-of-Boston-Logo4.jpg"/>
          <p:cNvPicPr>
            <a:picLocks noChangeAspect="1" noChangeArrowheads="1"/>
          </p:cNvPicPr>
          <p:nvPr/>
        </p:nvPicPr>
        <p:blipFill>
          <a:blip r:embed="rId1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05" y="2121597"/>
            <a:ext cx="355348" cy="434540"/>
          </a:xfrm>
          <a:prstGeom prst="rect">
            <a:avLst/>
          </a:prstGeom>
          <a:noFill/>
        </p:spPr>
      </p:pic>
      <p:pic>
        <p:nvPicPr>
          <p:cNvPr id="122" name="Picture 8" descr="http://www.ircsd.org/logos/0-logo.png"/>
          <p:cNvPicPr>
            <a:picLocks noChangeAspect="1" noChangeArrowheads="1"/>
          </p:cNvPicPr>
          <p:nvPr/>
        </p:nvPicPr>
        <p:blipFill>
          <a:blip r:embed="rId1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837" y="2132472"/>
            <a:ext cx="725026" cy="483351"/>
          </a:xfrm>
          <a:prstGeom prst="rect">
            <a:avLst/>
          </a:prstGeom>
          <a:noFill/>
        </p:spPr>
      </p:pic>
      <p:pic>
        <p:nvPicPr>
          <p:cNvPr id="123" name="Picture 10" descr="http://www.nypsystem.org/img/logos/New%20York%20Presbyterian%20Hospital.jpg"/>
          <p:cNvPicPr>
            <a:picLocks noChangeAspect="1" noChangeArrowheads="1"/>
          </p:cNvPicPr>
          <p:nvPr/>
        </p:nvPicPr>
        <p:blipFill>
          <a:blip r:embed="rId1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621" y="1990469"/>
            <a:ext cx="1208836" cy="241767"/>
          </a:xfrm>
          <a:prstGeom prst="rect">
            <a:avLst/>
          </a:prstGeom>
          <a:noFill/>
        </p:spPr>
      </p:pic>
      <p:pic>
        <p:nvPicPr>
          <p:cNvPr id="124" name="Picture 12" descr="http://mms.businesswire.com/bwapps/mediaserver/ViewMedia?mgid=356432&amp;vid=4"/>
          <p:cNvPicPr>
            <a:picLocks noChangeAspect="1" noChangeArrowheads="1"/>
          </p:cNvPicPr>
          <p:nvPr/>
        </p:nvPicPr>
        <p:blipFill>
          <a:blip r:embed="rId1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27" y="1023982"/>
            <a:ext cx="1055569" cy="246299"/>
          </a:xfrm>
          <a:prstGeom prst="rect">
            <a:avLst/>
          </a:prstGeom>
          <a:noFill/>
        </p:spPr>
      </p:pic>
      <p:pic>
        <p:nvPicPr>
          <p:cNvPr id="125" name="Picture 20" descr="http://bethesdagreen.org/Portals/3/Gala%202011/TowerCompanies_logo%20copy.jpg"/>
          <p:cNvPicPr>
            <a:picLocks noChangeAspect="1" noChangeArrowheads="1"/>
          </p:cNvPicPr>
          <p:nvPr/>
        </p:nvPicPr>
        <p:blipFill>
          <a:blip r:embed="rId1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00" y="2673367"/>
            <a:ext cx="1308498" cy="125459"/>
          </a:xfrm>
          <a:prstGeom prst="rect">
            <a:avLst/>
          </a:prstGeom>
          <a:noFill/>
        </p:spPr>
      </p:pic>
      <p:pic>
        <p:nvPicPr>
          <p:cNvPr id="126" name="Picture 22" descr="http://www.healthecareers.com/emp_banner/emp_logo/UPMC_Logo_Large.jpg"/>
          <p:cNvPicPr>
            <a:picLocks noChangeAspect="1" noChangeArrowheads="1"/>
          </p:cNvPicPr>
          <p:nvPr/>
        </p:nvPicPr>
        <p:blipFill>
          <a:blip r:embed="rId1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034" y="1657934"/>
            <a:ext cx="702812" cy="237426"/>
          </a:xfrm>
          <a:prstGeom prst="rect">
            <a:avLst/>
          </a:prstGeom>
          <a:noFill/>
        </p:spPr>
      </p:pic>
      <p:pic>
        <p:nvPicPr>
          <p:cNvPr id="127" name="Picture 23"/>
          <p:cNvPicPr>
            <a:picLocks noChangeAspect="1" noChangeArrowheads="1"/>
          </p:cNvPicPr>
          <p:nvPr/>
        </p:nvPicPr>
        <p:blipFill>
          <a:blip r:embed="rId1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078" y="863828"/>
            <a:ext cx="607609" cy="2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" name="Picture 23" descr="http://www.dishmanhills.org/Resources/Pictures/Alliance%20Logos/County_Logo_White_Backround_Removed.png"/>
          <p:cNvPicPr>
            <a:picLocks noChangeAspect="1" noChangeArrowheads="1"/>
          </p:cNvPicPr>
          <p:nvPr/>
        </p:nvPicPr>
        <p:blipFill>
          <a:blip r:embed="rId1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727" y="3392598"/>
            <a:ext cx="400905" cy="400905"/>
          </a:xfrm>
          <a:prstGeom prst="rect">
            <a:avLst/>
          </a:prstGeom>
          <a:noFill/>
        </p:spPr>
      </p:pic>
      <p:pic>
        <p:nvPicPr>
          <p:cNvPr id="129" name="Picture 2" descr="http://www4.eere.energy.gov/challenge/sites/default/files/uploaded-files/new-bedford-logo.png"/>
          <p:cNvPicPr>
            <a:picLocks noChangeAspect="1" noChangeArrowheads="1"/>
          </p:cNvPicPr>
          <p:nvPr/>
        </p:nvPicPr>
        <p:blipFill>
          <a:blip r:embed="rId1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212" y="643747"/>
            <a:ext cx="286736" cy="28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5"/>
          <p:cNvPicPr>
            <a:picLocks noChangeAspect="1" noChangeArrowheads="1"/>
          </p:cNvPicPr>
          <p:nvPr/>
        </p:nvPicPr>
        <p:blipFill>
          <a:blip r:embed="rId1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1691" y="1144574"/>
            <a:ext cx="294357" cy="29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7" descr="http://www4.eere.energy.gov/challenge/sites/default/files/uploaded-files/RHA-logo.jpg"/>
          <p:cNvPicPr>
            <a:picLocks noChangeAspect="1" noChangeArrowheads="1"/>
          </p:cNvPicPr>
          <p:nvPr/>
        </p:nvPicPr>
        <p:blipFill>
          <a:blip r:embed="rId1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529" y="729980"/>
            <a:ext cx="272557" cy="3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9" descr="http://upload.wikimedia.org/wikipedia/commons/9/9a/San_Diego_City_Seal.png"/>
          <p:cNvPicPr>
            <a:picLocks noChangeAspect="1" noChangeArrowheads="1"/>
          </p:cNvPicPr>
          <p:nvPr/>
        </p:nvPicPr>
        <p:blipFill>
          <a:blip r:embed="rId1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638" y="623378"/>
            <a:ext cx="272556" cy="27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1" descr="http://www4.eere.energy.gov/challenge/sites/default/files/uploaded-files/tu-logo.jpg"/>
          <p:cNvPicPr>
            <a:picLocks noChangeAspect="1" noChangeArrowheads="1"/>
          </p:cNvPicPr>
          <p:nvPr/>
        </p:nvPicPr>
        <p:blipFill>
          <a:blip r:embed="rId1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242" y="628653"/>
            <a:ext cx="452367" cy="2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3" descr="http://www4.eere.energy.gov/challenge/sites/default/files/uploaded-files/logo-uva.jpg"/>
          <p:cNvPicPr>
            <a:picLocks noChangeAspect="1" noChangeArrowheads="1"/>
          </p:cNvPicPr>
          <p:nvPr/>
        </p:nvPicPr>
        <p:blipFill>
          <a:blip r:embed="rId1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401" y="4932501"/>
            <a:ext cx="452368" cy="2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0" descr="http://doe-bbc-stage.icfwebservices.com/challenge/sites/default/files/uploaded-files/UnitedTechnologiesLogo.gif"/>
          <p:cNvPicPr>
            <a:picLocks noChangeAspect="1" noChangeArrowheads="1"/>
          </p:cNvPicPr>
          <p:nvPr/>
        </p:nvPicPr>
        <p:blipFill>
          <a:blip r:embed="rId1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621" y="4678980"/>
            <a:ext cx="712067" cy="1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2" descr="http://admin.csrwire.com/system/profile_logos/12774/original/wmt_logo_2.JPG"/>
          <p:cNvPicPr>
            <a:picLocks noChangeAspect="1" noChangeArrowheads="1"/>
          </p:cNvPicPr>
          <p:nvPr/>
        </p:nvPicPr>
        <p:blipFill>
          <a:blip r:embed="rId1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778" y="4177266"/>
            <a:ext cx="745846" cy="21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4" descr="http://upload.wikimedia.org/wikipedia/en/thumb/f/f3/Whole_Foods_Market_logo.svg/543px-Whole_Foods_Market_logo.svg.png"/>
          <p:cNvPicPr>
            <a:picLocks noChangeAspect="1" noChangeArrowheads="1"/>
          </p:cNvPicPr>
          <p:nvPr/>
        </p:nvPicPr>
        <p:blipFill>
          <a:blip r:embed="rId1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769" y="4056405"/>
            <a:ext cx="394540" cy="2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6" descr="http://www4.eere.energy.gov/challenge/sites/default/files/uploaded-files/volvo-logotype.jpg"/>
          <p:cNvPicPr>
            <a:picLocks noChangeAspect="1" noChangeArrowheads="1"/>
          </p:cNvPicPr>
          <p:nvPr/>
        </p:nvPicPr>
        <p:blipFill>
          <a:blip r:embed="rId1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969" y="2870646"/>
            <a:ext cx="579236" cy="14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39"/>
          <p:cNvPicPr>
            <a:picLocks noChangeAspect="1" noChangeArrowheads="1"/>
          </p:cNvPicPr>
          <p:nvPr/>
        </p:nvPicPr>
        <p:blipFill>
          <a:blip r:embed="rId1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951" y="6117407"/>
            <a:ext cx="566036" cy="13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1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434" y="1026308"/>
            <a:ext cx="611557" cy="14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2" descr="aacps-logo_1.jpg (298×100)"/>
          <p:cNvPicPr>
            <a:picLocks noChangeAspect="1" noChangeArrowheads="1"/>
          </p:cNvPicPr>
          <p:nvPr/>
        </p:nvPicPr>
        <p:blipFill>
          <a:blip r:embed="rId1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58" y="691082"/>
            <a:ext cx="494189" cy="16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www4.eere.energy.gov/challenge/sites/default/files/uploaded-files/BB_CommunitiesLogo_301.png"/>
          <p:cNvPicPr>
            <a:picLocks noChangeAspect="1" noChangeArrowheads="1"/>
          </p:cNvPicPr>
          <p:nvPr/>
        </p:nvPicPr>
        <p:blipFill>
          <a:blip r:embed="rId1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56" y="622624"/>
            <a:ext cx="535371" cy="16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5" descr="C:\Users\24270\Downloads\logo (1).jpg"/>
          <p:cNvPicPr>
            <a:picLocks noChangeAspect="1" noChangeArrowheads="1"/>
          </p:cNvPicPr>
          <p:nvPr/>
        </p:nvPicPr>
        <p:blipFill>
          <a:blip r:embed="rId1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60" y="621384"/>
            <a:ext cx="432415" cy="2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7" descr="http://www4.eere.energy.gov/challenge/sites/default/files/uploaded-files/commonwealth-logo.jpg"/>
          <p:cNvPicPr>
            <a:picLocks noChangeAspect="1" noChangeArrowheads="1"/>
          </p:cNvPicPr>
          <p:nvPr/>
        </p:nvPicPr>
        <p:blipFill>
          <a:blip r:embed="rId1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92" y="2850762"/>
            <a:ext cx="525519" cy="12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9" descr="http://www.dividend.com/blog/wp-content/uploads/storypics/eastman-chemical.jpg"/>
          <p:cNvPicPr>
            <a:picLocks noChangeAspect="1" noChangeArrowheads="1"/>
          </p:cNvPicPr>
          <p:nvPr/>
        </p:nvPicPr>
        <p:blipFill rotWithShape="1">
          <a:blip r:embed="rId1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745" y="4492397"/>
            <a:ext cx="600695" cy="1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1" descr="http://www4.eere.energy.gov/challenge/sites/default/files/uploaded-files/gm-logo.jpg"/>
          <p:cNvPicPr>
            <a:picLocks noChangeAspect="1" noChangeArrowheads="1"/>
          </p:cNvPicPr>
          <p:nvPr/>
        </p:nvPicPr>
        <p:blipFill>
          <a:blip r:embed="rId1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308" y="655662"/>
            <a:ext cx="439042" cy="1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0" descr="C:\Users\24270\Downloads\55171_466924326960_6914075_o.jpg"/>
          <p:cNvPicPr>
            <a:picLocks noChangeAspect="1" noChangeArrowheads="1"/>
          </p:cNvPicPr>
          <p:nvPr/>
        </p:nvPicPr>
        <p:blipFill>
          <a:blip r:embed="rId1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18" y="4022674"/>
            <a:ext cx="225679" cy="22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2" descr="http://www4.eere.energy.gov/challenge/sites/default/files/uploaded-files/harbec-logo.jpg"/>
          <p:cNvPicPr>
            <a:picLocks noChangeAspect="1" noChangeArrowheads="1"/>
          </p:cNvPicPr>
          <p:nvPr/>
        </p:nvPicPr>
        <p:blipFill>
          <a:blip r:embed="rId1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230" y="2305715"/>
            <a:ext cx="539335" cy="1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4" descr="http://www4.eere.energy.gov/challenge/sites/default/files/uploaded-files/HW_colorlogo_Lrg.jpg"/>
          <p:cNvPicPr>
            <a:picLocks noChangeAspect="1" noChangeArrowheads="1"/>
          </p:cNvPicPr>
          <p:nvPr/>
        </p:nvPicPr>
        <p:blipFill>
          <a:blip r:embed="rId1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230" y="679614"/>
            <a:ext cx="500993" cy="21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6" descr="http://www4.eere.energy.gov/challenge/sites/default/files/uploaded-files/logo-city-of-margate.png"/>
          <p:cNvPicPr>
            <a:picLocks noChangeAspect="1" noChangeArrowheads="1"/>
          </p:cNvPicPr>
          <p:nvPr/>
        </p:nvPicPr>
        <p:blipFill>
          <a:blip r:embed="rId1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385" y="5993984"/>
            <a:ext cx="296663" cy="29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8" descr="http://www4.eere.energy.gov/challenge/sites/default/files/uploaded-files/mgm-logo.jpg"/>
          <p:cNvPicPr>
            <a:picLocks noChangeAspect="1" noChangeArrowheads="1"/>
          </p:cNvPicPr>
          <p:nvPr/>
        </p:nvPicPr>
        <p:blipFill>
          <a:blip r:embed="rId1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818" y="6490117"/>
            <a:ext cx="586849" cy="1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30" descr="http://www4.eere.energy.gov/challenge/sites/default/files/uploaded-files/mpha-logo.png"/>
          <p:cNvPicPr>
            <a:picLocks noChangeAspect="1" noChangeArrowheads="1"/>
          </p:cNvPicPr>
          <p:nvPr/>
        </p:nvPicPr>
        <p:blipFill>
          <a:blip r:embed="rId1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804" y="5469095"/>
            <a:ext cx="307448" cy="21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/>
          <p:cNvPicPr>
            <a:picLocks noChangeAspect="1" noChangeArrowheads="1"/>
          </p:cNvPicPr>
          <p:nvPr/>
        </p:nvPicPr>
        <p:blipFill>
          <a:blip r:embed="rId1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648" y="6302491"/>
            <a:ext cx="540341" cy="11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2" descr=" logo"/>
          <p:cNvPicPr>
            <a:picLocks noChangeAspect="1" noChangeArrowheads="1"/>
          </p:cNvPicPr>
          <p:nvPr/>
        </p:nvPicPr>
        <p:blipFill>
          <a:blip r:embed="rId1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482" y="2717355"/>
            <a:ext cx="742820" cy="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artner Logo"/>
          <p:cNvPicPr>
            <a:picLocks noChangeAspect="1" noChangeArrowheads="1"/>
          </p:cNvPicPr>
          <p:nvPr/>
        </p:nvPicPr>
        <p:blipFill>
          <a:blip r:embed="rId1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983" y="4467651"/>
            <a:ext cx="559637" cy="2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6" descr="logo"/>
          <p:cNvPicPr>
            <a:picLocks noChangeAspect="1" noChangeArrowheads="1"/>
          </p:cNvPicPr>
          <p:nvPr/>
        </p:nvPicPr>
        <p:blipFill>
          <a:blip r:embed="rId1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4234" y="685859"/>
            <a:ext cx="413427" cy="2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8" descr="Columbia Residential logo"/>
          <p:cNvPicPr>
            <a:picLocks noChangeAspect="1" noChangeArrowheads="1"/>
          </p:cNvPicPr>
          <p:nvPr/>
        </p:nvPicPr>
        <p:blipFill>
          <a:blip r:embed="rId1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3896" y="2822392"/>
            <a:ext cx="367619" cy="3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0" descr=" logo"/>
          <p:cNvPicPr>
            <a:picLocks noChangeAspect="1" noChangeArrowheads="1"/>
          </p:cNvPicPr>
          <p:nvPr/>
        </p:nvPicPr>
        <p:blipFill>
          <a:blip r:embed="rId1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787" y="1990173"/>
            <a:ext cx="307548" cy="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2" descr=" logo"/>
          <p:cNvPicPr>
            <a:picLocks noChangeAspect="1" noChangeArrowheads="1"/>
          </p:cNvPicPr>
          <p:nvPr/>
        </p:nvPicPr>
        <p:blipFill>
          <a:blip r:embed="rId1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117" y="5112141"/>
            <a:ext cx="257130" cy="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AutoShape 14" descr="Denver Housing Authority log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1" name="Picture 16" descr="Denver Housing Authority logo"/>
          <p:cNvPicPr>
            <a:picLocks noChangeAspect="1" noChangeArrowheads="1"/>
          </p:cNvPicPr>
          <p:nvPr/>
        </p:nvPicPr>
        <p:blipFill>
          <a:blip r:embed="rId1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459" y="2685721"/>
            <a:ext cx="267215" cy="1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8" descr=" logo"/>
          <p:cNvPicPr>
            <a:picLocks noChangeAspect="1" noChangeArrowheads="1"/>
          </p:cNvPicPr>
          <p:nvPr/>
        </p:nvPicPr>
        <p:blipFill>
          <a:blip r:embed="rId1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563" y="4995339"/>
            <a:ext cx="146212" cy="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2" descr="Hispanic Housing Development Corportation logo"/>
          <p:cNvPicPr>
            <a:picLocks noChangeAspect="1" noChangeArrowheads="1"/>
          </p:cNvPicPr>
          <p:nvPr/>
        </p:nvPicPr>
        <p:blipFill>
          <a:blip r:embed="rId1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63" y="1928562"/>
            <a:ext cx="954577" cy="2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24" descr=" logo"/>
          <p:cNvPicPr>
            <a:picLocks noChangeAspect="1" noChangeArrowheads="1"/>
          </p:cNvPicPr>
          <p:nvPr/>
        </p:nvPicPr>
        <p:blipFill>
          <a:blip r:embed="rId1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116" y="2751940"/>
            <a:ext cx="217358" cy="21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Housing Authority of the City of Freeport logo"/>
          <p:cNvPicPr>
            <a:picLocks noChangeAspect="1" noChangeArrowheads="1"/>
          </p:cNvPicPr>
          <p:nvPr/>
        </p:nvPicPr>
        <p:blipFill>
          <a:blip r:embed="rId1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975" y="1242584"/>
            <a:ext cx="578123" cy="1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8" descr="Helena Housing Authority logo"/>
          <p:cNvPicPr>
            <a:picLocks noChangeAspect="1" noChangeArrowheads="1"/>
          </p:cNvPicPr>
          <p:nvPr/>
        </p:nvPicPr>
        <p:blipFill>
          <a:blip r:embed="rId1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657" y="4680535"/>
            <a:ext cx="416786" cy="1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0" descr="Palatka Housing Authority logo"/>
          <p:cNvPicPr>
            <a:picLocks noChangeAspect="1" noChangeArrowheads="1"/>
          </p:cNvPicPr>
          <p:nvPr/>
        </p:nvPicPr>
        <p:blipFill>
          <a:blip r:embed="rId1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975" y="633854"/>
            <a:ext cx="810043" cy="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2" descr="The Philadelphia Housing Authority logo"/>
          <p:cNvPicPr>
            <a:picLocks noChangeAspect="1" noChangeArrowheads="1"/>
          </p:cNvPicPr>
          <p:nvPr/>
        </p:nvPicPr>
        <p:blipFill>
          <a:blip r:embed="rId1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034" y="3111818"/>
            <a:ext cx="583236" cy="29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34" descr=" logo"/>
          <p:cNvPicPr>
            <a:picLocks noChangeAspect="1" noChangeArrowheads="1"/>
          </p:cNvPicPr>
          <p:nvPr/>
        </p:nvPicPr>
        <p:blipFill>
          <a:blip r:embed="rId1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8591" y="5077368"/>
            <a:ext cx="448718" cy="21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36" descr=" logo"/>
          <p:cNvPicPr>
            <a:picLocks noChangeAspect="1" noChangeArrowheads="1"/>
          </p:cNvPicPr>
          <p:nvPr/>
        </p:nvPicPr>
        <p:blipFill>
          <a:blip r:embed="rId1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833" y="1601297"/>
            <a:ext cx="452034" cy="3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38" descr=" logo"/>
          <p:cNvPicPr>
            <a:picLocks noChangeAspect="1" noChangeArrowheads="1"/>
          </p:cNvPicPr>
          <p:nvPr/>
        </p:nvPicPr>
        <p:blipFill>
          <a:blip r:embed="rId1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132" y="5442286"/>
            <a:ext cx="499471" cy="1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Partner Logo"/>
          <p:cNvPicPr>
            <a:picLocks noChangeAspect="1" noChangeArrowheads="1"/>
          </p:cNvPicPr>
          <p:nvPr/>
        </p:nvPicPr>
        <p:blipFill>
          <a:blip r:embed="rId1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286" y="618687"/>
            <a:ext cx="796586" cy="2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 descr="Multi-Family Mission Ministries logo"/>
          <p:cNvPicPr>
            <a:picLocks noChangeAspect="1" noChangeArrowheads="1"/>
          </p:cNvPicPr>
          <p:nvPr/>
        </p:nvPicPr>
        <p:blipFill>
          <a:blip r:embed="rId1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983" y="1516726"/>
            <a:ext cx="299651" cy="2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6" descr="Partner Logo"/>
          <p:cNvPicPr>
            <a:picLocks noChangeAspect="1" noChangeArrowheads="1"/>
          </p:cNvPicPr>
          <p:nvPr/>
        </p:nvPicPr>
        <p:blipFill>
          <a:blip r:embed="rId1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504" y="1218776"/>
            <a:ext cx="706914" cy="2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8" descr="Partner logo"/>
          <p:cNvPicPr>
            <a:picLocks noChangeAspect="1" noChangeArrowheads="1"/>
          </p:cNvPicPr>
          <p:nvPr/>
        </p:nvPicPr>
        <p:blipFill>
          <a:blip r:embed="rId1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378" y="1925529"/>
            <a:ext cx="802030" cy="2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0" descr="Partner Logo"/>
          <p:cNvPicPr>
            <a:picLocks noChangeAspect="1" noChangeArrowheads="1"/>
          </p:cNvPicPr>
          <p:nvPr/>
        </p:nvPicPr>
        <p:blipFill>
          <a:blip r:embed="rId1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278" y="5843034"/>
            <a:ext cx="206592" cy="2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2" descr=" logo"/>
          <p:cNvPicPr>
            <a:picLocks noChangeAspect="1" noChangeArrowheads="1"/>
          </p:cNvPicPr>
          <p:nvPr/>
        </p:nvPicPr>
        <p:blipFill>
          <a:blip r:embed="rId1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002" y="3020757"/>
            <a:ext cx="440562" cy="1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4" descr="Partner Logo"/>
          <p:cNvPicPr>
            <a:picLocks noChangeAspect="1" noChangeArrowheads="1"/>
          </p:cNvPicPr>
          <p:nvPr/>
        </p:nvPicPr>
        <p:blipFill>
          <a:blip r:embed="rId1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026" y="1386442"/>
            <a:ext cx="178674" cy="26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6" descr=" logo"/>
          <p:cNvPicPr>
            <a:picLocks noChangeAspect="1" noChangeArrowheads="1"/>
          </p:cNvPicPr>
          <p:nvPr/>
        </p:nvPicPr>
        <p:blipFill>
          <a:blip r:embed="rId1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067" y="2627972"/>
            <a:ext cx="470878" cy="2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8" descr=" logo"/>
          <p:cNvPicPr>
            <a:picLocks noChangeAspect="1" noChangeArrowheads="1"/>
          </p:cNvPicPr>
          <p:nvPr/>
        </p:nvPicPr>
        <p:blipFill>
          <a:blip r:embed="rId1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236" y="4125651"/>
            <a:ext cx="400156" cy="2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0" descr=" logo"/>
          <p:cNvPicPr>
            <a:picLocks noChangeAspect="1" noChangeArrowheads="1"/>
          </p:cNvPicPr>
          <p:nvPr/>
        </p:nvPicPr>
        <p:blipFill>
          <a:blip r:embed="rId1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668" y="4865509"/>
            <a:ext cx="191640" cy="2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2" descr="Partner Logo"/>
          <p:cNvPicPr>
            <a:picLocks noChangeAspect="1" noChangeArrowheads="1"/>
          </p:cNvPicPr>
          <p:nvPr/>
        </p:nvPicPr>
        <p:blipFill>
          <a:blip r:embed="rId17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1666" y="618301"/>
            <a:ext cx="893368" cy="21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4" descr="City of Mankato Economic Development Athority Logo"/>
          <p:cNvPicPr>
            <a:picLocks noChangeAspect="1" noChangeArrowheads="1"/>
          </p:cNvPicPr>
          <p:nvPr/>
        </p:nvPicPr>
        <p:blipFill>
          <a:blip r:embed="rId17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231" y="1596036"/>
            <a:ext cx="165644" cy="2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30" descr="Tonti Property Logo"/>
          <p:cNvPicPr>
            <a:picLocks noChangeAspect="1" noChangeArrowheads="1"/>
          </p:cNvPicPr>
          <p:nvPr/>
        </p:nvPicPr>
        <p:blipFill>
          <a:blip r:embed="rId17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194" y="6095568"/>
            <a:ext cx="1098098" cy="1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32" descr=" logo"/>
          <p:cNvPicPr>
            <a:picLocks noChangeAspect="1" noChangeArrowheads="1"/>
          </p:cNvPicPr>
          <p:nvPr/>
        </p:nvPicPr>
        <p:blipFill>
          <a:blip r:embed="rId17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006" y="5273079"/>
            <a:ext cx="599075" cy="1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34" descr="Partner Logo"/>
          <p:cNvPicPr>
            <a:picLocks noChangeAspect="1" noChangeArrowheads="1"/>
          </p:cNvPicPr>
          <p:nvPr/>
        </p:nvPicPr>
        <p:blipFill>
          <a:blip r:embed="rId17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5171" y="4189383"/>
            <a:ext cx="248026" cy="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 descr="Alachua County Public Schools Logo"/>
          <p:cNvPicPr>
            <a:picLocks noChangeAspect="1" noChangeArrowheads="1"/>
          </p:cNvPicPr>
          <p:nvPr/>
        </p:nvPicPr>
        <p:blipFill>
          <a:blip r:embed="rId17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384" y="3794821"/>
            <a:ext cx="609600" cy="2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6" descr=" logo"/>
          <p:cNvPicPr>
            <a:picLocks noChangeAspect="1" noChangeArrowheads="1"/>
          </p:cNvPicPr>
          <p:nvPr/>
        </p:nvPicPr>
        <p:blipFill>
          <a:blip r:embed="rId17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239" y="3440506"/>
            <a:ext cx="430682" cy="2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9"/>
          <p:cNvPicPr>
            <a:picLocks noChangeAspect="1" noChangeArrowheads="1"/>
          </p:cNvPicPr>
          <p:nvPr/>
        </p:nvPicPr>
        <p:blipFill>
          <a:blip r:embed="rId17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53" y="3066422"/>
            <a:ext cx="511974" cy="28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10"/>
          <p:cNvPicPr>
            <a:picLocks noChangeAspect="1" noChangeArrowheads="1"/>
          </p:cNvPicPr>
          <p:nvPr/>
        </p:nvPicPr>
        <p:blipFill>
          <a:blip r:embed="rId1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454" y="3424166"/>
            <a:ext cx="927897" cy="1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1"/>
          <p:cNvPicPr>
            <a:picLocks noChangeAspect="1" noChangeArrowheads="1"/>
          </p:cNvPicPr>
          <p:nvPr/>
        </p:nvPicPr>
        <p:blipFill>
          <a:blip r:embed="rId1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106" y="2409348"/>
            <a:ext cx="427348" cy="4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2"/>
          <p:cNvPicPr>
            <a:picLocks noChangeAspect="1" noChangeArrowheads="1"/>
          </p:cNvPicPr>
          <p:nvPr/>
        </p:nvPicPr>
        <p:blipFill>
          <a:blip r:embed="rId18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216" y="2262078"/>
            <a:ext cx="902832" cy="2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7" descr="http://www.ebaldc.org/sites/all/themes/ebaldc/logo.png"/>
          <p:cNvPicPr>
            <a:picLocks noChangeAspect="1" noChangeArrowheads="1"/>
          </p:cNvPicPr>
          <p:nvPr/>
        </p:nvPicPr>
        <p:blipFill>
          <a:blip r:embed="rId18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400" y="3621311"/>
            <a:ext cx="979244" cy="2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0"/>
          <p:cNvPicPr>
            <a:picLocks noChangeAspect="1" noChangeArrowheads="1"/>
          </p:cNvPicPr>
          <p:nvPr/>
        </p:nvPicPr>
        <p:blipFill>
          <a:blip r:embed="rId18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681" y="3293515"/>
            <a:ext cx="318112" cy="3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21"/>
          <p:cNvPicPr>
            <a:picLocks noChangeAspect="1" noChangeArrowheads="1"/>
          </p:cNvPicPr>
          <p:nvPr/>
        </p:nvPicPr>
        <p:blipFill>
          <a:blip r:embed="rId18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409" y="4589106"/>
            <a:ext cx="696639" cy="17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22"/>
          <p:cNvPicPr>
            <a:picLocks noChangeAspect="1" noChangeArrowheads="1"/>
          </p:cNvPicPr>
          <p:nvPr/>
        </p:nvPicPr>
        <p:blipFill>
          <a:blip r:embed="rId18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4889" y="4630169"/>
            <a:ext cx="359943" cy="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Picture 24"/>
          <p:cNvPicPr>
            <a:picLocks noChangeAspect="1" noChangeArrowheads="1"/>
          </p:cNvPicPr>
          <p:nvPr/>
        </p:nvPicPr>
        <p:blipFill>
          <a:blip r:embed="rId18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159" y="4789066"/>
            <a:ext cx="607983" cy="16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25"/>
          <p:cNvPicPr>
            <a:picLocks noChangeAspect="1" noChangeArrowheads="1"/>
          </p:cNvPicPr>
          <p:nvPr/>
        </p:nvPicPr>
        <p:blipFill>
          <a:blip r:embed="rId18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4860" y="5340324"/>
            <a:ext cx="208812" cy="23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26"/>
          <p:cNvPicPr>
            <a:picLocks noChangeAspect="1" noChangeArrowheads="1"/>
          </p:cNvPicPr>
          <p:nvPr/>
        </p:nvPicPr>
        <p:blipFill>
          <a:blip r:embed="rId18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9475" y="5763085"/>
            <a:ext cx="212753" cy="2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27"/>
          <p:cNvPicPr>
            <a:picLocks noChangeAspect="1" noChangeArrowheads="1"/>
          </p:cNvPicPr>
          <p:nvPr/>
        </p:nvPicPr>
        <p:blipFill>
          <a:blip r:embed="rId19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4970" y="6251600"/>
            <a:ext cx="297376" cy="2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30" descr="http://hpequitytrust.com/wp-content/themes/HPET/images/hpet_logo.png"/>
          <p:cNvPicPr>
            <a:picLocks noChangeAspect="1" noChangeArrowheads="1"/>
          </p:cNvPicPr>
          <p:nvPr/>
        </p:nvPicPr>
        <p:blipFill>
          <a:blip r:embed="rId19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408" y="6446173"/>
            <a:ext cx="405856" cy="1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31"/>
          <p:cNvPicPr>
            <a:picLocks noChangeAspect="1" noChangeArrowheads="1"/>
          </p:cNvPicPr>
          <p:nvPr/>
        </p:nvPicPr>
        <p:blipFill>
          <a:blip r:embed="rId19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823" y="5702795"/>
            <a:ext cx="592432" cy="13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32"/>
          <p:cNvPicPr>
            <a:picLocks noChangeAspect="1" noChangeArrowheads="1"/>
          </p:cNvPicPr>
          <p:nvPr/>
        </p:nvPicPr>
        <p:blipFill>
          <a:blip r:embed="rId19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4950" y="6001033"/>
            <a:ext cx="734765" cy="1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33"/>
          <p:cNvPicPr>
            <a:picLocks noChangeAspect="1" noChangeArrowheads="1"/>
          </p:cNvPicPr>
          <p:nvPr/>
        </p:nvPicPr>
        <p:blipFill>
          <a:blip r:embed="rId19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049" y="3909944"/>
            <a:ext cx="478082" cy="2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" name="Picture 34"/>
          <p:cNvPicPr>
            <a:picLocks noChangeAspect="1" noChangeArrowheads="1"/>
          </p:cNvPicPr>
          <p:nvPr/>
        </p:nvPicPr>
        <p:blipFill>
          <a:blip r:embed="rId19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225" y="6462665"/>
            <a:ext cx="454369" cy="14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Picture 36"/>
          <p:cNvPicPr>
            <a:picLocks noChangeAspect="1" noChangeArrowheads="1"/>
          </p:cNvPicPr>
          <p:nvPr/>
        </p:nvPicPr>
        <p:blipFill>
          <a:blip r:embed="rId19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31" y="6118224"/>
            <a:ext cx="435151" cy="1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" name="Picture 37"/>
          <p:cNvPicPr>
            <a:picLocks noChangeAspect="1" noChangeArrowheads="1"/>
          </p:cNvPicPr>
          <p:nvPr/>
        </p:nvPicPr>
        <p:blipFill>
          <a:blip r:embed="rId19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793" y="3439347"/>
            <a:ext cx="233687" cy="2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" name="Picture 38"/>
          <p:cNvPicPr>
            <a:picLocks noChangeAspect="1" noChangeArrowheads="1"/>
          </p:cNvPicPr>
          <p:nvPr/>
        </p:nvPicPr>
        <p:blipFill>
          <a:blip r:embed="rId19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804" y="3882533"/>
            <a:ext cx="554106" cy="16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40"/>
          <p:cNvPicPr>
            <a:picLocks noChangeAspect="1" noChangeArrowheads="1"/>
          </p:cNvPicPr>
          <p:nvPr/>
        </p:nvPicPr>
        <p:blipFill>
          <a:blip r:embed="rId19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779" y="5627042"/>
            <a:ext cx="284099" cy="28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" name="Picture 41"/>
          <p:cNvPicPr>
            <a:picLocks noChangeAspect="1" noChangeArrowheads="1"/>
          </p:cNvPicPr>
          <p:nvPr/>
        </p:nvPicPr>
        <p:blipFill>
          <a:blip r:embed="rId20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507" y="5156859"/>
            <a:ext cx="491771" cy="20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42"/>
          <p:cNvPicPr>
            <a:picLocks noChangeAspect="1" noChangeArrowheads="1"/>
          </p:cNvPicPr>
          <p:nvPr/>
        </p:nvPicPr>
        <p:blipFill>
          <a:blip r:embed="rId20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193" y="5298054"/>
            <a:ext cx="313602" cy="28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" name="Picture 43"/>
          <p:cNvPicPr>
            <a:picLocks noChangeAspect="1" noChangeArrowheads="1"/>
          </p:cNvPicPr>
          <p:nvPr/>
        </p:nvPicPr>
        <p:blipFill>
          <a:blip r:embed="rId20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406" y="5135042"/>
            <a:ext cx="923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" name="Picture 46" descr="http://www.islandgrove.org/images/graphics/customeqhous.gif"/>
          <p:cNvPicPr>
            <a:picLocks noChangeAspect="1" noChangeArrowheads="1"/>
          </p:cNvPicPr>
          <p:nvPr/>
        </p:nvPicPr>
        <p:blipFill>
          <a:blip r:embed="rId20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773" y="5043054"/>
            <a:ext cx="252666" cy="2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48"/>
          <p:cNvPicPr>
            <a:picLocks noChangeAspect="1" noChangeArrowheads="1"/>
          </p:cNvPicPr>
          <p:nvPr/>
        </p:nvPicPr>
        <p:blipFill>
          <a:blip r:embed="rId20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777" y="1668545"/>
            <a:ext cx="446543" cy="16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52" descr="http://www.calvertfoundation.org/storage/images/stories/logos/logo-century.png"/>
          <p:cNvPicPr>
            <a:picLocks noChangeAspect="1" noChangeArrowheads="1"/>
          </p:cNvPicPr>
          <p:nvPr/>
        </p:nvPicPr>
        <p:blipFill>
          <a:blip r:embed="rId20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576" y="951003"/>
            <a:ext cx="553444" cy="1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53"/>
          <p:cNvPicPr>
            <a:picLocks noChangeAspect="1" noChangeArrowheads="1"/>
          </p:cNvPicPr>
          <p:nvPr/>
        </p:nvPicPr>
        <p:blipFill>
          <a:blip r:embed="rId20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629" y="6270519"/>
            <a:ext cx="446542" cy="1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" name="Picture 54"/>
          <p:cNvPicPr>
            <a:picLocks noChangeAspect="1" noChangeArrowheads="1"/>
          </p:cNvPicPr>
          <p:nvPr/>
        </p:nvPicPr>
        <p:blipFill>
          <a:blip r:embed="rId20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520" y="4404816"/>
            <a:ext cx="223279" cy="2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55"/>
          <p:cNvPicPr>
            <a:picLocks noChangeAspect="1" noChangeArrowheads="1"/>
          </p:cNvPicPr>
          <p:nvPr/>
        </p:nvPicPr>
        <p:blipFill>
          <a:blip r:embed="rId20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685" y="5373125"/>
            <a:ext cx="336330" cy="33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56"/>
          <p:cNvPicPr>
            <a:picLocks noChangeAspect="1" noChangeArrowheads="1"/>
          </p:cNvPicPr>
          <p:nvPr/>
        </p:nvPicPr>
        <p:blipFill>
          <a:blip r:embed="rId20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053" y="2244907"/>
            <a:ext cx="396281" cy="26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57"/>
          <p:cNvPicPr>
            <a:picLocks noChangeAspect="1" noChangeArrowheads="1"/>
          </p:cNvPicPr>
          <p:nvPr/>
        </p:nvPicPr>
        <p:blipFill>
          <a:blip r:embed="rId2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927" y="1917118"/>
            <a:ext cx="197059" cy="16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Picture 58"/>
          <p:cNvPicPr>
            <a:picLocks noChangeAspect="1" noChangeArrowheads="1"/>
          </p:cNvPicPr>
          <p:nvPr/>
        </p:nvPicPr>
        <p:blipFill>
          <a:blip r:embed="rId2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260" y="3119806"/>
            <a:ext cx="454463" cy="3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" name="Picture 59"/>
          <p:cNvPicPr>
            <a:picLocks noChangeAspect="1" noChangeArrowheads="1"/>
          </p:cNvPicPr>
          <p:nvPr/>
        </p:nvPicPr>
        <p:blipFill>
          <a:blip r:embed="rId2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625" y="1244269"/>
            <a:ext cx="674278" cy="19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61"/>
          <p:cNvPicPr>
            <a:picLocks noChangeAspect="1" noChangeArrowheads="1"/>
          </p:cNvPicPr>
          <p:nvPr/>
        </p:nvPicPr>
        <p:blipFill>
          <a:blip r:embed="rId2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5317" y="3731632"/>
            <a:ext cx="336681" cy="33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" name="Picture 62"/>
          <p:cNvPicPr>
            <a:picLocks noChangeAspect="1" noChangeArrowheads="1"/>
          </p:cNvPicPr>
          <p:nvPr/>
        </p:nvPicPr>
        <p:blipFill>
          <a:blip r:embed="rId2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772" y="3628197"/>
            <a:ext cx="415751" cy="2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Picture 63"/>
          <p:cNvPicPr>
            <a:picLocks noChangeAspect="1" noChangeArrowheads="1"/>
          </p:cNvPicPr>
          <p:nvPr/>
        </p:nvPicPr>
        <p:blipFill>
          <a:blip r:embed="rId2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139" y="3547086"/>
            <a:ext cx="523829" cy="18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64"/>
          <p:cNvPicPr>
            <a:picLocks noChangeAspect="1" noChangeArrowheads="1"/>
          </p:cNvPicPr>
          <p:nvPr/>
        </p:nvPicPr>
        <p:blipFill>
          <a:blip r:embed="rId2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71" y="4958480"/>
            <a:ext cx="747478" cy="1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" name="Picture 66" descr="http://www.windsorlocksct.org/site/images/WindsorLocksCTseal.JPG"/>
          <p:cNvPicPr>
            <a:picLocks noChangeAspect="1" noChangeArrowheads="1"/>
          </p:cNvPicPr>
          <p:nvPr/>
        </p:nvPicPr>
        <p:blipFill>
          <a:blip r:embed="rId2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9377" y="3228556"/>
            <a:ext cx="365045" cy="31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67"/>
          <p:cNvPicPr>
            <a:picLocks noChangeAspect="1" noChangeArrowheads="1"/>
          </p:cNvPicPr>
          <p:nvPr/>
        </p:nvPicPr>
        <p:blipFill>
          <a:blip r:embed="rId2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37" y="2366338"/>
            <a:ext cx="615297" cy="3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Picture 69"/>
          <p:cNvPicPr>
            <a:picLocks noChangeAspect="1" noChangeArrowheads="1"/>
          </p:cNvPicPr>
          <p:nvPr/>
        </p:nvPicPr>
        <p:blipFill>
          <a:blip r:embed="rId2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47" y="1526723"/>
            <a:ext cx="253837" cy="25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70"/>
          <p:cNvPicPr>
            <a:picLocks noChangeAspect="1" noChangeArrowheads="1"/>
          </p:cNvPicPr>
          <p:nvPr/>
        </p:nvPicPr>
        <p:blipFill>
          <a:blip r:embed="rId2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487" y="2532628"/>
            <a:ext cx="259425" cy="2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Picture 71"/>
          <p:cNvPicPr>
            <a:picLocks noChangeAspect="1" noChangeArrowheads="1"/>
          </p:cNvPicPr>
          <p:nvPr/>
        </p:nvPicPr>
        <p:blipFill>
          <a:blip r:embed="rId2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02" y="2894078"/>
            <a:ext cx="300900" cy="20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Building Challenge Partners &amp; Allies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57931" cy="1077310"/>
          </a:xfrm>
        </p:spPr>
        <p:txBody>
          <a:bodyPr/>
          <a:lstStyle/>
          <a:p>
            <a:r>
              <a:rPr lang="en-US" dirty="0" smtClean="0"/>
              <a:t>Better Buildings Challenge: Local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FBE989-400D-B94A-945A-5633B3F5FC65}" type="slidenum">
              <a:rPr lang="en-US" smtClean="0">
                <a:solidFill>
                  <a:srgbClr val="1D428A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1D428A">
                  <a:tint val="75000"/>
                </a:srgb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10"/>
            <a:ext cx="9144000" cy="5247290"/>
          </a:xfrm>
        </p:spPr>
      </p:pic>
    </p:spTree>
    <p:extLst>
      <p:ext uri="{BB962C8B-B14F-4D97-AF65-F5344CB8AC3E}">
        <p14:creationId xmlns:p14="http://schemas.microsoft.com/office/powerpoint/2010/main" val="16974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ERE Black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newable Funding AG 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SFEnvironmentColors2012">
      <a:dk1>
        <a:srgbClr val="000000"/>
      </a:dk1>
      <a:lt1>
        <a:srgbClr val="FFFFFF"/>
      </a:lt1>
      <a:dk2>
        <a:srgbClr val="008066"/>
      </a:dk2>
      <a:lt2>
        <a:srgbClr val="FFC425"/>
      </a:lt2>
      <a:accent1>
        <a:srgbClr val="F37021"/>
      </a:accent1>
      <a:accent2>
        <a:srgbClr val="CE4652"/>
      </a:accent2>
      <a:accent3>
        <a:srgbClr val="99B5CE"/>
      </a:accent3>
      <a:accent4>
        <a:srgbClr val="63AF09"/>
      </a:accent4>
      <a:accent5>
        <a:srgbClr val="008EC7"/>
      </a:accent5>
      <a:accent6>
        <a:srgbClr val="2D2D8A"/>
      </a:accent6>
      <a:hlink>
        <a:srgbClr val="3E6F97"/>
      </a:hlink>
      <a:folHlink>
        <a:srgbClr val="00A0AD"/>
      </a:folHlink>
    </a:clrScheme>
    <a:fontScheme name="1_Default Design">
      <a:majorFont>
        <a:latin typeface="Futura Std Medium"/>
        <a:ea typeface=""/>
        <a:cs typeface="Arial"/>
      </a:majorFont>
      <a:minorFont>
        <a:latin typeface="Futura Std Medium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nergizeConnecticut_PPTemplate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130909_DOE_Final_PPT">
  <a:themeElements>
    <a:clrScheme name="DOE 3">
      <a:dk1>
        <a:srgbClr val="1D428A"/>
      </a:dk1>
      <a:lt1>
        <a:sysClr val="window" lastClr="FFFFFF"/>
      </a:lt1>
      <a:dk2>
        <a:srgbClr val="00783F"/>
      </a:dk2>
      <a:lt2>
        <a:srgbClr val="54585A"/>
      </a:lt2>
      <a:accent1>
        <a:srgbClr val="00A3E0"/>
      </a:accent1>
      <a:accent2>
        <a:srgbClr val="319B3C"/>
      </a:accent2>
      <a:accent3>
        <a:srgbClr val="535486"/>
      </a:accent3>
      <a:accent4>
        <a:srgbClr val="B2AA7E"/>
      </a:accent4>
      <a:accent5>
        <a:srgbClr val="93272C"/>
      </a:accent5>
      <a:accent6>
        <a:srgbClr val="B9975B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021414_DOE_Final_PPT">
  <a:themeElements>
    <a:clrScheme name="DOE 3">
      <a:dk1>
        <a:srgbClr val="1D428A"/>
      </a:dk1>
      <a:lt1>
        <a:sysClr val="window" lastClr="FFFFFF"/>
      </a:lt1>
      <a:dk2>
        <a:srgbClr val="00783F"/>
      </a:dk2>
      <a:lt2>
        <a:srgbClr val="54585A"/>
      </a:lt2>
      <a:accent1>
        <a:srgbClr val="00A3E0"/>
      </a:accent1>
      <a:accent2>
        <a:srgbClr val="319B3C"/>
      </a:accent2>
      <a:accent3>
        <a:srgbClr val="535486"/>
      </a:accent3>
      <a:accent4>
        <a:srgbClr val="B2AA7E"/>
      </a:accent4>
      <a:accent5>
        <a:srgbClr val="93272C"/>
      </a:accent5>
      <a:accent6>
        <a:srgbClr val="B9975B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021414_DOE_Final_PPT">
  <a:themeElements>
    <a:clrScheme name="DOE 3">
      <a:dk1>
        <a:srgbClr val="1D428A"/>
      </a:dk1>
      <a:lt1>
        <a:sysClr val="window" lastClr="FFFFFF"/>
      </a:lt1>
      <a:dk2>
        <a:srgbClr val="00783F"/>
      </a:dk2>
      <a:lt2>
        <a:srgbClr val="54585A"/>
      </a:lt2>
      <a:accent1>
        <a:srgbClr val="00A3E0"/>
      </a:accent1>
      <a:accent2>
        <a:srgbClr val="319B3C"/>
      </a:accent2>
      <a:accent3>
        <a:srgbClr val="535486"/>
      </a:accent3>
      <a:accent4>
        <a:srgbClr val="B2AA7E"/>
      </a:accent4>
      <a:accent5>
        <a:srgbClr val="93272C"/>
      </a:accent5>
      <a:accent6>
        <a:srgbClr val="B9975B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2_021414_DOE_Final_PPT">
  <a:themeElements>
    <a:clrScheme name="DOE 3">
      <a:dk1>
        <a:srgbClr val="1D428A"/>
      </a:dk1>
      <a:lt1>
        <a:sysClr val="window" lastClr="FFFFFF"/>
      </a:lt1>
      <a:dk2>
        <a:srgbClr val="00783F"/>
      </a:dk2>
      <a:lt2>
        <a:srgbClr val="54585A"/>
      </a:lt2>
      <a:accent1>
        <a:srgbClr val="00A3E0"/>
      </a:accent1>
      <a:accent2>
        <a:srgbClr val="319B3C"/>
      </a:accent2>
      <a:accent3>
        <a:srgbClr val="535486"/>
      </a:accent3>
      <a:accent4>
        <a:srgbClr val="B2AA7E"/>
      </a:accent4>
      <a:accent5>
        <a:srgbClr val="93272C"/>
      </a:accent5>
      <a:accent6>
        <a:srgbClr val="B9975B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4_021414_DOE_Final_PPT">
  <a:themeElements>
    <a:clrScheme name="DOE 3">
      <a:dk1>
        <a:srgbClr val="1D428A"/>
      </a:dk1>
      <a:lt1>
        <a:sysClr val="window" lastClr="FFFFFF"/>
      </a:lt1>
      <a:dk2>
        <a:srgbClr val="00783F"/>
      </a:dk2>
      <a:lt2>
        <a:srgbClr val="54585A"/>
      </a:lt2>
      <a:accent1>
        <a:srgbClr val="00A3E0"/>
      </a:accent1>
      <a:accent2>
        <a:srgbClr val="319B3C"/>
      </a:accent2>
      <a:accent3>
        <a:srgbClr val="535486"/>
      </a:accent3>
      <a:accent4>
        <a:srgbClr val="B2AA7E"/>
      </a:accent4>
      <a:accent5>
        <a:srgbClr val="93272C"/>
      </a:accent5>
      <a:accent6>
        <a:srgbClr val="B9975B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4322</TotalTime>
  <Words>1356</Words>
  <Application>Microsoft Office PowerPoint</Application>
  <PresentationFormat>On-screen Show (4:3)</PresentationFormat>
  <Paragraphs>241</Paragraphs>
  <Slides>25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ＭＳ Ｐゴシック</vt:lpstr>
      <vt:lpstr>Arial</vt:lpstr>
      <vt:lpstr>Arial</vt:lpstr>
      <vt:lpstr>Arial Narrow</vt:lpstr>
      <vt:lpstr>Calibri</vt:lpstr>
      <vt:lpstr>Futura Std Medium</vt:lpstr>
      <vt:lpstr>HelveticaNeueLT Std Lt</vt:lpstr>
      <vt:lpstr>HelveticaNeueLT Std Med</vt:lpstr>
      <vt:lpstr>Lucida Grande</vt:lpstr>
      <vt:lpstr>Times</vt:lpstr>
      <vt:lpstr>Trebuchet MS</vt:lpstr>
      <vt:lpstr>Verdana</vt:lpstr>
      <vt:lpstr>Wingdings</vt:lpstr>
      <vt:lpstr>2_EERE Black</vt:lpstr>
      <vt:lpstr>Renewable Funding AG 2011</vt:lpstr>
      <vt:lpstr>1_Default Design</vt:lpstr>
      <vt:lpstr>EnergizeConnecticut_PPTemplateGreen</vt:lpstr>
      <vt:lpstr>1_130909_DOE_Final_PPT</vt:lpstr>
      <vt:lpstr>021414_DOE_Final_PPT</vt:lpstr>
      <vt:lpstr>1_021414_DOE_Final_PPT</vt:lpstr>
      <vt:lpstr>2_021414_DOE_Final_PPT</vt:lpstr>
      <vt:lpstr>4_021414_DOE_Final_PPT</vt:lpstr>
      <vt:lpstr>PowerPoint Presentation</vt:lpstr>
      <vt:lpstr>Presenters</vt:lpstr>
      <vt:lpstr>To Discuss Today</vt:lpstr>
      <vt:lpstr>The Opportunity</vt:lpstr>
      <vt:lpstr>Opportunity before Local Governments</vt:lpstr>
      <vt:lpstr> DOE Resources, Tools, and Programs to Help Local Governments </vt:lpstr>
      <vt:lpstr>PowerPoint Presentation</vt:lpstr>
      <vt:lpstr>Better Building Challenge Partners &amp; Allies</vt:lpstr>
      <vt:lpstr>Better Buildings Challenge: Local Partners</vt:lpstr>
      <vt:lpstr>Better Buildings Challenge:  Florida Partners</vt:lpstr>
      <vt:lpstr>Playbook: City of Beaverton</vt:lpstr>
      <vt:lpstr>Showcase Project: City of Margate</vt:lpstr>
      <vt:lpstr>Better Buildings Accelerators</vt:lpstr>
      <vt:lpstr>Critical Building Blocks</vt:lpstr>
      <vt:lpstr>Resources on Clean Energy Planning</vt:lpstr>
      <vt:lpstr>Resources on Clean Energy Program Development</vt:lpstr>
      <vt:lpstr>Resources on Funding and Financing</vt:lpstr>
      <vt:lpstr>Resources on Energy Data</vt:lpstr>
      <vt:lpstr>To Access Resources</vt:lpstr>
      <vt:lpstr>PowerPoint Presentation</vt:lpstr>
      <vt:lpstr>Better Buildings Solution Center </vt:lpstr>
      <vt:lpstr>PowerPoint Presentation</vt:lpstr>
      <vt:lpstr>PowerPoint Presentation</vt:lpstr>
      <vt:lpstr>http://www1.eere.energy.gov/buildings/betterbuildings/summit/ 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Zimring</dc:creator>
  <cp:lastModifiedBy>nancy</cp:lastModifiedBy>
  <cp:revision>293</cp:revision>
  <cp:lastPrinted>2015-06-18T20:46:34Z</cp:lastPrinted>
  <dcterms:created xsi:type="dcterms:W3CDTF">2011-06-04T16:38:42Z</dcterms:created>
  <dcterms:modified xsi:type="dcterms:W3CDTF">2015-09-16T13:25:35Z</dcterms:modified>
</cp:coreProperties>
</file>