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3" r:id="rId1"/>
  </p:sldMasterIdLst>
  <p:sldIdLst>
    <p:sldId id="256" r:id="rId2"/>
    <p:sldId id="262" r:id="rId3"/>
    <p:sldId id="257" r:id="rId4"/>
    <p:sldId id="261" r:id="rId5"/>
    <p:sldId id="258" r:id="rId6"/>
    <p:sldId id="264" r:id="rId7"/>
    <p:sldId id="265" r:id="rId8"/>
    <p:sldId id="260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D3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eopard:private:var:folders:17:b4cskds92x3dmx_5rm_638840000gn:T:TemporaryItems:fcctemp:DMS%20KWHCommisionermeet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800" dirty="0" smtClean="0"/>
              <a:t>$ 97,662</a:t>
            </a:r>
            <a:r>
              <a:rPr lang="en-US" sz="2800" baseline="0" dirty="0" smtClean="0"/>
              <a:t> </a:t>
            </a:r>
            <a:r>
              <a:rPr lang="en-US" sz="2800" baseline="0" dirty="0"/>
              <a:t>saved over 7 </a:t>
            </a:r>
            <a:r>
              <a:rPr lang="en-US" sz="2800" baseline="0" dirty="0" smtClean="0"/>
              <a:t>years</a:t>
            </a:r>
            <a:endParaRPr lang="en-US" sz="2800" baseline="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How Low: Driftwood Middle School</c:v>
          </c:tx>
          <c:invertIfNegative val="0"/>
          <c:cat>
            <c:numRef>
              <c:f>Sheet1!$B$15:$B$21</c:f>
              <c:numCache>
                <c:formatCode>General</c:formatCode>
                <c:ptCount val="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</c:numCache>
            </c:numRef>
          </c:cat>
          <c:val>
            <c:numRef>
              <c:f>Sheet1!$C$15:$C$21</c:f>
              <c:numCache>
                <c:formatCode>"$"#,##0_);[Red]\("$"#,##0\)</c:formatCode>
                <c:ptCount val="7"/>
                <c:pt idx="0">
                  <c:v>412027</c:v>
                </c:pt>
                <c:pt idx="1">
                  <c:v>393932</c:v>
                </c:pt>
                <c:pt idx="2">
                  <c:v>362915</c:v>
                </c:pt>
                <c:pt idx="3">
                  <c:v>342210</c:v>
                </c:pt>
                <c:pt idx="4">
                  <c:v>320595</c:v>
                </c:pt>
                <c:pt idx="5" formatCode="#,##0">
                  <c:v>303658</c:v>
                </c:pt>
                <c:pt idx="6">
                  <c:v>314365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972672"/>
        <c:axId val="62974208"/>
      </c:barChart>
      <c:catAx>
        <c:axId val="62972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2974208"/>
        <c:crosses val="autoZero"/>
        <c:auto val="1"/>
        <c:lblAlgn val="ctr"/>
        <c:lblOffset val="100"/>
        <c:noMultiLvlLbl val="0"/>
      </c:catAx>
      <c:valAx>
        <c:axId val="62974208"/>
        <c:scaling>
          <c:orientation val="minMax"/>
        </c:scaling>
        <c:delete val="0"/>
        <c:axPos val="l"/>
        <c:majorGridlines/>
        <c:numFmt formatCode="&quot;$&quot;#,##0_);[Red]\(&quot;$&quot;#,##0\)" sourceLinked="1"/>
        <c:majorTickMark val="out"/>
        <c:minorTickMark val="none"/>
        <c:tickLblPos val="nextTo"/>
        <c:crossAx val="629726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081C-9F82-B047-A7DD-BF15AE4C696F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081C-9F82-B047-A7DD-BF15AE4C696F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85493-2C0D-C442-B532-75EE10CA22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081C-9F82-B047-A7DD-BF15AE4C696F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85493-2C0D-C442-B532-75EE10CA22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081C-9F82-B047-A7DD-BF15AE4C696F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85493-2C0D-C442-B532-75EE10CA22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081C-9F82-B047-A7DD-BF15AE4C696F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85493-2C0D-C442-B532-75EE10CA22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081C-9F82-B047-A7DD-BF15AE4C696F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85493-2C0D-C442-B532-75EE10CA22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081C-9F82-B047-A7DD-BF15AE4C696F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85493-2C0D-C442-B532-75EE10CA22A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081C-9F82-B047-A7DD-BF15AE4C696F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85493-2C0D-C442-B532-75EE10CA22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081C-9F82-B047-A7DD-BF15AE4C696F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85493-2C0D-C442-B532-75EE10CA22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081C-9F82-B047-A7DD-BF15AE4C696F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85493-2C0D-C442-B532-75EE10CA22A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081C-9F82-B047-A7DD-BF15AE4C696F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85493-2C0D-C442-B532-75EE10CA22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9FDE081C-9F82-B047-A7DD-BF15AE4C696F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04E85493-2C0D-C442-B532-75EE10CA22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owardschoolsconserve.com/" TargetMode="External"/><Relationship Id="rId2" Type="http://schemas.openxmlformats.org/officeDocument/2006/relationships/hyperlink" Target="http://www.browardschoolsconserve.com/toolsforschools.htm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wLowCanYouG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180" y="223106"/>
            <a:ext cx="4019925" cy="2462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719562"/>
            <a:ext cx="478971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Linda Gancitano</a:t>
            </a:r>
          </a:p>
          <a:p>
            <a:r>
              <a:rPr lang="en-US" sz="2000" dirty="0" smtClean="0"/>
              <a:t>Broward County Public Schools</a:t>
            </a:r>
          </a:p>
          <a:p>
            <a:r>
              <a:rPr lang="en-US" sz="2000" dirty="0" smtClean="0"/>
              <a:t>Driftwood Middle School</a:t>
            </a:r>
          </a:p>
          <a:p>
            <a:r>
              <a:rPr lang="en-US" sz="2000" dirty="0" smtClean="0"/>
              <a:t>linda.gancitano@browardschools.com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4590143" y="4725706"/>
            <a:ext cx="45538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Elaine Fiore </a:t>
            </a:r>
          </a:p>
          <a:p>
            <a:r>
              <a:rPr lang="en-US" sz="2000" dirty="0" smtClean="0"/>
              <a:t>Broward County Public Schools</a:t>
            </a:r>
          </a:p>
          <a:p>
            <a:r>
              <a:rPr lang="en-US" sz="2000" dirty="0" smtClean="0"/>
              <a:t>Beachside </a:t>
            </a:r>
            <a:r>
              <a:rPr lang="en-US" sz="2000" smtClean="0"/>
              <a:t>Montessori Village</a:t>
            </a:r>
            <a:endParaRPr lang="en-US" sz="2000" dirty="0" smtClean="0"/>
          </a:p>
          <a:p>
            <a:r>
              <a:rPr lang="en-US" sz="2000" dirty="0" smtClean="0"/>
              <a:t>elaine.fiore@browardschools.com</a:t>
            </a:r>
          </a:p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78933" y="3606800"/>
            <a:ext cx="751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The Intention of our presentation is Expansion, Education and Powerful Partnerships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6053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396"/>
            <a:ext cx="8229600" cy="1621971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dirty="0" smtClean="0">
                <a:solidFill>
                  <a:srgbClr val="D30000"/>
                </a:solidFill>
              </a:rPr>
              <a:t>How Low Can You Go ?</a:t>
            </a:r>
            <a:br>
              <a:rPr lang="en-US" i="1" dirty="0" smtClean="0">
                <a:solidFill>
                  <a:srgbClr val="D30000"/>
                </a:solidFill>
              </a:rPr>
            </a:br>
            <a:r>
              <a:rPr lang="en-US" i="1" dirty="0" smtClean="0">
                <a:solidFill>
                  <a:srgbClr val="D30000"/>
                </a:solidFill>
              </a:rPr>
              <a:t>Energy Challenge</a:t>
            </a:r>
            <a:endParaRPr lang="en-US" i="1" dirty="0">
              <a:solidFill>
                <a:srgbClr val="D30000"/>
              </a:solidFill>
            </a:endParaRPr>
          </a:p>
        </p:txBody>
      </p:sp>
      <p:pic>
        <p:nvPicPr>
          <p:cNvPr id="5" name="animoto_360p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2038" y="2095500"/>
            <a:ext cx="6908800" cy="3886200"/>
          </a:xfrm>
          <a:ln w="76200">
            <a:solidFill>
              <a:srgbClr val="990000"/>
            </a:solidFill>
          </a:ln>
        </p:spPr>
      </p:pic>
    </p:spTree>
    <p:extLst>
      <p:ext uri="{BB962C8B-B14F-4D97-AF65-F5344CB8AC3E}">
        <p14:creationId xmlns:p14="http://schemas.microsoft.com/office/powerpoint/2010/main" val="68540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572000"/>
            <a:ext cx="9144000" cy="1600200"/>
          </a:xfrm>
        </p:spPr>
        <p:txBody>
          <a:bodyPr>
            <a:normAutofit/>
          </a:bodyPr>
          <a:lstStyle/>
          <a:p>
            <a:pPr algn="ctr"/>
            <a:r>
              <a:rPr lang="en-US" sz="4000" i="1" dirty="0" smtClean="0">
                <a:solidFill>
                  <a:srgbClr val="D30000"/>
                </a:solidFill>
              </a:rPr>
              <a:t>How Low Can Driftwood Middle </a:t>
            </a:r>
            <a:r>
              <a:rPr lang="en-US" sz="4000" i="1" dirty="0">
                <a:solidFill>
                  <a:srgbClr val="D30000"/>
                </a:solidFill>
              </a:rPr>
              <a:t>S</a:t>
            </a:r>
            <a:r>
              <a:rPr lang="en-US" sz="4000" i="1" dirty="0" smtClean="0">
                <a:solidFill>
                  <a:srgbClr val="D30000"/>
                </a:solidFill>
              </a:rPr>
              <a:t>chool </a:t>
            </a:r>
            <a:r>
              <a:rPr lang="en-US" sz="4000" i="1" dirty="0">
                <a:solidFill>
                  <a:srgbClr val="D30000"/>
                </a:solidFill>
              </a:rPr>
              <a:t>G</a:t>
            </a:r>
            <a:r>
              <a:rPr lang="en-US" sz="4000" i="1" dirty="0" smtClean="0">
                <a:solidFill>
                  <a:srgbClr val="D30000"/>
                </a:solidFill>
              </a:rPr>
              <a:t>o?</a:t>
            </a:r>
            <a:endParaRPr lang="en-US" sz="4000" i="1" dirty="0">
              <a:solidFill>
                <a:srgbClr val="D3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4368735"/>
              </p:ext>
            </p:extLst>
          </p:nvPr>
        </p:nvGraphicFramePr>
        <p:xfrm>
          <a:off x="762000" y="685800"/>
          <a:ext cx="75438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9288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571" y="381000"/>
            <a:ext cx="6781800" cy="1215571"/>
          </a:xfrm>
        </p:spPr>
        <p:txBody>
          <a:bodyPr>
            <a:noAutofit/>
          </a:bodyPr>
          <a:lstStyle/>
          <a:p>
            <a:pPr algn="ctr"/>
            <a:r>
              <a:rPr lang="en-US" sz="3600" i="1" dirty="0" smtClean="0">
                <a:solidFill>
                  <a:srgbClr val="D30000"/>
                </a:solidFill>
              </a:rPr>
              <a:t>Driftwood Middle </a:t>
            </a:r>
            <a:br>
              <a:rPr lang="en-US" sz="3600" i="1" dirty="0" smtClean="0">
                <a:solidFill>
                  <a:srgbClr val="D30000"/>
                </a:solidFill>
              </a:rPr>
            </a:br>
            <a:r>
              <a:rPr lang="en-US" sz="3600" i="1" dirty="0" smtClean="0">
                <a:solidFill>
                  <a:srgbClr val="D30000"/>
                </a:solidFill>
              </a:rPr>
              <a:t>Energy Reduction Initiatives</a:t>
            </a:r>
            <a:endParaRPr lang="en-US" sz="3600" i="1" dirty="0">
              <a:solidFill>
                <a:srgbClr val="D3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713" y="1981200"/>
            <a:ext cx="8309429" cy="4177249"/>
          </a:xfrm>
        </p:spPr>
        <p:txBody>
          <a:bodyPr>
            <a:normAutofit fontScale="32500" lnSpcReduction="20000"/>
          </a:bodyPr>
          <a:lstStyle/>
          <a:p>
            <a:pPr lvl="1">
              <a:buFont typeface="Arial"/>
              <a:buChar char="•"/>
            </a:pPr>
            <a:r>
              <a:rPr lang="en-US" sz="7000" dirty="0" smtClean="0"/>
              <a:t>DMS Chillers-Energy Team</a:t>
            </a:r>
          </a:p>
          <a:p>
            <a:pPr>
              <a:buFont typeface="Arial"/>
              <a:buChar char="•"/>
            </a:pPr>
            <a:endParaRPr lang="en-US" sz="7000" dirty="0" smtClean="0"/>
          </a:p>
          <a:p>
            <a:pPr lvl="1">
              <a:buFont typeface="Arial"/>
              <a:buChar char="•"/>
            </a:pPr>
            <a:r>
              <a:rPr lang="en-US" sz="7000" dirty="0" smtClean="0"/>
              <a:t>Energy Audits</a:t>
            </a:r>
          </a:p>
          <a:p>
            <a:pPr marL="320040" lvl="1" indent="0">
              <a:buNone/>
            </a:pPr>
            <a:endParaRPr lang="en-US" sz="7000" dirty="0" smtClean="0"/>
          </a:p>
          <a:p>
            <a:pPr lvl="1">
              <a:buFont typeface="Arial"/>
              <a:buChar char="•"/>
            </a:pPr>
            <a:r>
              <a:rPr lang="en-US" sz="7000" dirty="0" smtClean="0"/>
              <a:t>You’ve been Chilled!</a:t>
            </a:r>
          </a:p>
          <a:p>
            <a:pPr marL="320040" lvl="1" indent="0">
              <a:buNone/>
            </a:pPr>
            <a:endParaRPr lang="en-US" sz="7000" dirty="0" smtClean="0"/>
          </a:p>
          <a:p>
            <a:pPr lvl="1">
              <a:buFont typeface="Arial"/>
              <a:buChar char="•"/>
            </a:pPr>
            <a:r>
              <a:rPr lang="en-US" sz="7000" dirty="0" smtClean="0"/>
              <a:t>Track data</a:t>
            </a:r>
          </a:p>
          <a:p>
            <a:pPr marL="617220" lvl="1" indent="-342900">
              <a:buFont typeface="Arial"/>
              <a:buChar char="•"/>
            </a:pPr>
            <a:endParaRPr lang="en-US" sz="7000" dirty="0" smtClean="0"/>
          </a:p>
          <a:p>
            <a:pPr lvl="1">
              <a:buFont typeface="Arial"/>
              <a:buChar char="•"/>
            </a:pPr>
            <a:r>
              <a:rPr lang="en-US" sz="7000" dirty="0" smtClean="0"/>
              <a:t>Posters, morning and afternoon announcements</a:t>
            </a:r>
          </a:p>
          <a:p>
            <a:pPr marL="617220" lvl="1" indent="-342900">
              <a:buFont typeface="Arial"/>
              <a:buChar char="•"/>
            </a:pPr>
            <a:endParaRPr lang="en-US" sz="7000" dirty="0" smtClean="0"/>
          </a:p>
          <a:p>
            <a:pPr lvl="1">
              <a:buFont typeface="Arial"/>
              <a:buChar char="•"/>
            </a:pPr>
            <a:r>
              <a:rPr lang="en-US" sz="7000" dirty="0" smtClean="0"/>
              <a:t>Chill the Polar Bear Mascot</a:t>
            </a:r>
          </a:p>
          <a:p>
            <a:pPr marL="617220" lvl="1" indent="-342900">
              <a:buFont typeface="Arial"/>
              <a:buChar char="•"/>
            </a:pP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49" y="2818031"/>
            <a:ext cx="11906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080" y="2272249"/>
            <a:ext cx="247492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7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D30000"/>
                </a:solidFill>
              </a:rPr>
              <a:t>Broward Schools Energy Savings</a:t>
            </a:r>
            <a:endParaRPr lang="en-US" b="1" i="1" dirty="0">
              <a:solidFill>
                <a:srgbClr val="D3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240217"/>
              </p:ext>
            </p:extLst>
          </p:nvPr>
        </p:nvGraphicFramePr>
        <p:xfrm>
          <a:off x="660400" y="2703287"/>
          <a:ext cx="8026400" cy="3969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6848"/>
                <a:gridCol w="4159552"/>
              </a:tblGrid>
              <a:tr h="65362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2013-14</a:t>
                      </a:r>
                      <a:r>
                        <a:rPr lang="en-US" sz="2000" baseline="0" dirty="0" smtClean="0"/>
                        <a:t> Challenge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2014-15 Challenge</a:t>
                      </a:r>
                      <a:endParaRPr lang="en-US" sz="2000" dirty="0"/>
                    </a:p>
                  </a:txBody>
                  <a:tcPr/>
                </a:tc>
              </a:tr>
              <a:tr h="65362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 month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months</a:t>
                      </a:r>
                      <a:endParaRPr lang="en-US" sz="2000" dirty="0"/>
                    </a:p>
                  </a:txBody>
                  <a:tcPr/>
                </a:tc>
              </a:tr>
              <a:tr h="65362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64</a:t>
                      </a:r>
                      <a:r>
                        <a:rPr lang="en-US" sz="2000" baseline="0" dirty="0" smtClean="0"/>
                        <a:t> Schools Participate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82 Schools Participate</a:t>
                      </a:r>
                      <a:endParaRPr lang="en-US" sz="2000" dirty="0"/>
                    </a:p>
                  </a:txBody>
                  <a:tcPr/>
                </a:tc>
              </a:tr>
              <a:tr h="65362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380,000 KWH</a:t>
                      </a:r>
                      <a:r>
                        <a:rPr lang="en-US" sz="2000" baseline="0" dirty="0" smtClean="0"/>
                        <a:t> Reduction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1,502,000 KWH Reduction</a:t>
                      </a:r>
                      <a:endParaRPr lang="en-US" sz="2000" dirty="0"/>
                    </a:p>
                  </a:txBody>
                  <a:tcPr/>
                </a:tc>
              </a:tr>
              <a:tr h="65362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$ 34,255 Cost</a:t>
                      </a:r>
                      <a:r>
                        <a:rPr lang="en-US" sz="2000" baseline="0" dirty="0" smtClean="0"/>
                        <a:t> Savings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$ 143,587 Cost Savings</a:t>
                      </a:r>
                      <a:endParaRPr lang="en-US" sz="2000" dirty="0"/>
                    </a:p>
                  </a:txBody>
                  <a:tcPr/>
                </a:tc>
              </a:tr>
              <a:tr h="65362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577,676 lbs. CO2</a:t>
                      </a:r>
                      <a:r>
                        <a:rPr lang="en-US" sz="2000" baseline="0" dirty="0" smtClean="0"/>
                        <a:t> emissions reduced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2,283,275 lbs. CO2 emissions</a:t>
                      </a:r>
                      <a:r>
                        <a:rPr lang="en-US" sz="2000" baseline="0" dirty="0" smtClean="0"/>
                        <a:t> reduced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HowLowCanYouG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571" y="535467"/>
            <a:ext cx="2848429" cy="184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4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428" y="417286"/>
            <a:ext cx="6781800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dirty="0" smtClean="0">
                <a:solidFill>
                  <a:srgbClr val="D30000"/>
                </a:solidFill>
                <a:cs typeface="Helvetica Neue Light"/>
              </a:rPr>
              <a:t>Contests and Themes to</a:t>
            </a:r>
            <a:br>
              <a:rPr lang="en-US" i="1" dirty="0" smtClean="0">
                <a:solidFill>
                  <a:srgbClr val="D30000"/>
                </a:solidFill>
                <a:cs typeface="Helvetica Neue Light"/>
              </a:rPr>
            </a:br>
            <a:r>
              <a:rPr lang="en-US" i="1" dirty="0" smtClean="0">
                <a:solidFill>
                  <a:srgbClr val="D30000"/>
                </a:solidFill>
                <a:cs typeface="Helvetica Neue Light"/>
              </a:rPr>
              <a:t> </a:t>
            </a:r>
            <a:r>
              <a:rPr lang="en-US" i="1" dirty="0">
                <a:solidFill>
                  <a:srgbClr val="D30000"/>
                </a:solidFill>
                <a:cs typeface="Helvetica Neue Light"/>
              </a:rPr>
              <a:t>C</a:t>
            </a:r>
            <a:r>
              <a:rPr lang="en-US" i="1" dirty="0" smtClean="0">
                <a:solidFill>
                  <a:srgbClr val="D30000"/>
                </a:solidFill>
                <a:cs typeface="Helvetica Neue Light"/>
              </a:rPr>
              <a:t>hange Behavior</a:t>
            </a:r>
            <a:endParaRPr lang="en-US" i="1" dirty="0">
              <a:solidFill>
                <a:srgbClr val="D30000"/>
              </a:solidFill>
              <a:cs typeface="Helvetica Neue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772" y="2159000"/>
            <a:ext cx="82296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Buy in from staff – Incentive Program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How </a:t>
            </a:r>
            <a:r>
              <a:rPr lang="en-US" dirty="0"/>
              <a:t>Low Can You Go? Energy Challenge</a:t>
            </a:r>
          </a:p>
          <a:p>
            <a:pPr lvl="1">
              <a:buFont typeface="Arial"/>
              <a:buChar char="•"/>
            </a:pPr>
            <a:r>
              <a:rPr lang="en-US" dirty="0"/>
              <a:t>Are You S.E.K.C? –Stopping Excessive Kilowatt Consumption</a:t>
            </a:r>
          </a:p>
          <a:p>
            <a:pPr lvl="1">
              <a:buFont typeface="Arial"/>
              <a:buChar char="•"/>
            </a:pPr>
            <a:r>
              <a:rPr lang="en-US" dirty="0"/>
              <a:t>H.E.R.O Bracelets- Helpful Energy Resource </a:t>
            </a:r>
            <a:r>
              <a:rPr lang="en-US" dirty="0" smtClean="0"/>
              <a:t>Officer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Lists </a:t>
            </a:r>
            <a:r>
              <a:rPr lang="en-US" dirty="0"/>
              <a:t>favorable </a:t>
            </a:r>
            <a:r>
              <a:rPr lang="en-US" dirty="0" smtClean="0"/>
              <a:t>behaviors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Incentives</a:t>
            </a:r>
            <a:endParaRPr lang="en-US" dirty="0"/>
          </a:p>
          <a:p>
            <a:pPr lvl="1"/>
            <a:r>
              <a:rPr lang="en-US" dirty="0" smtClean="0"/>
              <a:t>Recognition</a:t>
            </a:r>
          </a:p>
          <a:p>
            <a:pPr lvl="1"/>
            <a:r>
              <a:rPr lang="en-US" dirty="0" smtClean="0"/>
              <a:t>Social Media</a:t>
            </a:r>
          </a:p>
          <a:p>
            <a:pPr lvl="1"/>
            <a:r>
              <a:rPr lang="en-US" dirty="0" smtClean="0"/>
              <a:t>Pledge</a:t>
            </a:r>
          </a:p>
          <a:p>
            <a:pPr marL="274320" lvl="1" indent="0">
              <a:buNone/>
            </a:pPr>
            <a:endParaRPr lang="en-US" dirty="0" smtClean="0"/>
          </a:p>
          <a:p>
            <a:pPr marL="274320" lvl="1" indent="0">
              <a:buNone/>
            </a:pPr>
            <a:endParaRPr lang="en-US" dirty="0"/>
          </a:p>
          <a:p>
            <a:pPr marL="27432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60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6400"/>
            <a:ext cx="6781800" cy="1219200"/>
          </a:xfrm>
        </p:spPr>
        <p:txBody>
          <a:bodyPr>
            <a:norm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Future Possibilities: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25599"/>
            <a:ext cx="7543800" cy="39793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   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*Tri-County School Districts-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      125+schools participate in the HLCYG</a:t>
            </a:r>
          </a:p>
          <a:p>
            <a:pPr marL="320040" lvl="1" indent="0">
              <a:buNone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320040" lvl="1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*</a:t>
            </a:r>
            <a:r>
              <a:rPr lang="en-US" sz="2800" smtClean="0">
                <a:solidFill>
                  <a:schemeClr val="tx1"/>
                </a:solidFill>
              </a:rPr>
              <a:t>Local Businesses-Pilot Year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320040" lvl="1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10+ Businesses(DHL, Embraer)</a:t>
            </a:r>
          </a:p>
          <a:p>
            <a:pPr marL="320040" lvl="1" indent="0">
              <a:buNone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320040" lvl="1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*Every NBA Team sponsors surrounding schools districts in the HLCYG in reducing CO2 </a:t>
            </a:r>
          </a:p>
          <a:p>
            <a:pPr marL="32004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205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896257"/>
            <a:ext cx="8998857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i="1" dirty="0" smtClean="0">
                <a:solidFill>
                  <a:srgbClr val="D30000"/>
                </a:solidFill>
              </a:rPr>
              <a:t>Broward County Public Schools </a:t>
            </a:r>
            <a:br>
              <a:rPr lang="en-US" sz="3200" i="1" dirty="0" smtClean="0">
                <a:solidFill>
                  <a:srgbClr val="D30000"/>
                </a:solidFill>
              </a:rPr>
            </a:br>
            <a:r>
              <a:rPr lang="en-US" sz="3200" i="1" dirty="0" smtClean="0">
                <a:solidFill>
                  <a:srgbClr val="D30000"/>
                </a:solidFill>
              </a:rPr>
              <a:t>Environmental Conservation </a:t>
            </a:r>
            <a:br>
              <a:rPr lang="en-US" sz="3200" i="1" dirty="0" smtClean="0">
                <a:solidFill>
                  <a:srgbClr val="D30000"/>
                </a:solidFill>
              </a:rPr>
            </a:br>
            <a:r>
              <a:rPr lang="en-US" sz="3200" i="1" dirty="0" smtClean="0">
                <a:solidFill>
                  <a:srgbClr val="D30000"/>
                </a:solidFill>
              </a:rPr>
              <a:t>Utility Management Department</a:t>
            </a:r>
            <a:endParaRPr lang="en-US" sz="3200" i="1" dirty="0">
              <a:solidFill>
                <a:srgbClr val="D3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43857" y="2137228"/>
            <a:ext cx="7543800" cy="38862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3200" dirty="0" smtClean="0"/>
          </a:p>
          <a:p>
            <a:pPr>
              <a:buClrTx/>
              <a:buFont typeface="Arial"/>
              <a:buChar char="•"/>
            </a:pPr>
            <a:r>
              <a:rPr lang="en-US" sz="3200" dirty="0" smtClean="0"/>
              <a:t>Partnership between facilities and key players</a:t>
            </a:r>
          </a:p>
          <a:p>
            <a:pPr marL="0" indent="0">
              <a:buClrTx/>
              <a:buNone/>
            </a:pPr>
            <a:endParaRPr lang="en-US" sz="3200" dirty="0" smtClean="0"/>
          </a:p>
          <a:p>
            <a:pPr>
              <a:buClrTx/>
              <a:buFont typeface="Arial"/>
              <a:buChar char="•"/>
            </a:pPr>
            <a:r>
              <a:rPr lang="en-US" sz="3200" dirty="0" smtClean="0">
                <a:hlinkClick r:id="rId2"/>
              </a:rPr>
              <a:t>Energy Tools for Schools</a:t>
            </a:r>
            <a:endParaRPr lang="en-US" sz="3200" dirty="0" smtClean="0"/>
          </a:p>
          <a:p>
            <a:pPr>
              <a:buClrTx/>
              <a:buFont typeface="Arial"/>
              <a:buChar char="•"/>
            </a:pPr>
            <a:endParaRPr lang="en-US" sz="3200" dirty="0"/>
          </a:p>
          <a:p>
            <a:pPr>
              <a:buClrTx/>
              <a:buFont typeface="Arial"/>
              <a:buChar char="•"/>
            </a:pPr>
            <a:r>
              <a:rPr lang="en-US" sz="3200" dirty="0" smtClean="0">
                <a:hlinkClick r:id="rId3"/>
              </a:rPr>
              <a:t>Utility Management Department</a:t>
            </a:r>
            <a:endParaRPr lang="en-US" sz="3200" dirty="0"/>
          </a:p>
          <a:p>
            <a:pPr marL="0" indent="0">
              <a:buClrTx/>
              <a:buNone/>
            </a:pPr>
            <a:endParaRPr lang="en-US" sz="3200" dirty="0" smtClean="0"/>
          </a:p>
          <a:p>
            <a:pPr>
              <a:buClrTx/>
              <a:buFont typeface="Arial"/>
              <a:buChar char="•"/>
            </a:pPr>
            <a:r>
              <a:rPr lang="en-US" sz="3200" dirty="0" smtClean="0"/>
              <a:t>Facilities manages ALL schools energy</a:t>
            </a:r>
          </a:p>
          <a:p>
            <a:pPr lvl="1">
              <a:buClrTx/>
              <a:buFont typeface="Arial"/>
              <a:buChar char="•"/>
            </a:pPr>
            <a:r>
              <a:rPr lang="en-US" sz="3200" dirty="0" smtClean="0"/>
              <a:t>“Turn It Off” district emails- custodians, building managers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33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latin typeface="+mj-lt"/>
              </a:rPr>
              <a:t>“The greatest threat to our planet is the belief that someone else will save it.”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	</a:t>
            </a:r>
            <a:r>
              <a:rPr lang="en-US" sz="4000" dirty="0" smtClean="0">
                <a:latin typeface="+mj-lt"/>
              </a:rPr>
              <a:t>		- Robert Swan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988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2222</TotalTime>
  <Words>250</Words>
  <Application>Microsoft Office PowerPoint</Application>
  <PresentationFormat>On-screen Show (4:3)</PresentationFormat>
  <Paragraphs>69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NewsPrint</vt:lpstr>
      <vt:lpstr>PowerPoint Presentation</vt:lpstr>
      <vt:lpstr>How Low Can You Go ? Energy Challenge</vt:lpstr>
      <vt:lpstr>How Low Can Driftwood Middle School Go?</vt:lpstr>
      <vt:lpstr>Driftwood Middle  Energy Reduction Initiatives</vt:lpstr>
      <vt:lpstr>Broward Schools Energy Savings</vt:lpstr>
      <vt:lpstr>Contests and Themes to  Change Behavior</vt:lpstr>
      <vt:lpstr>Future Possibilities:</vt:lpstr>
      <vt:lpstr>Broward County Public Schools  Environmental Conservation  Utility Management Department</vt:lpstr>
      <vt:lpstr>PowerPoint Presentation</vt:lpstr>
    </vt:vector>
  </TitlesOfParts>
  <Company>ETS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SBBC School Board of Broward County</dc:creator>
  <cp:lastModifiedBy>Linda R. Gancitano</cp:lastModifiedBy>
  <cp:revision>49</cp:revision>
  <dcterms:created xsi:type="dcterms:W3CDTF">2015-05-17T19:25:52Z</dcterms:created>
  <dcterms:modified xsi:type="dcterms:W3CDTF">2015-09-17T12:20:18Z</dcterms:modified>
</cp:coreProperties>
</file>