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7" r:id="rId4"/>
    <p:sldId id="268" r:id="rId5"/>
    <p:sldId id="267" r:id="rId6"/>
    <p:sldId id="260" r:id="rId7"/>
    <p:sldId id="269" r:id="rId8"/>
    <p:sldId id="265" r:id="rId9"/>
    <p:sldId id="270"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1" autoAdjust="0"/>
  </p:normalViewPr>
  <p:slideViewPr>
    <p:cSldViewPr>
      <p:cViewPr varScale="1">
        <p:scale>
          <a:sx n="82" d="100"/>
          <a:sy n="82" d="100"/>
        </p:scale>
        <p:origin x="-125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DE10A-8A97-4D87-B463-71CD1D9F602E}" type="doc">
      <dgm:prSet loTypeId="urn:microsoft.com/office/officeart/2005/8/layout/hProcess9" loCatId="process" qsTypeId="urn:microsoft.com/office/officeart/2005/8/quickstyle/simple1" qsCatId="simple" csTypeId="urn:microsoft.com/office/officeart/2005/8/colors/colorful4" csCatId="colorful" phldr="1"/>
      <dgm:spPr/>
    </dgm:pt>
    <dgm:pt modelId="{B90FD01B-68C6-48F5-B0E8-14D05C51E2E8}">
      <dgm:prSet phldrT="[Text]"/>
      <dgm:spPr/>
      <dgm:t>
        <a:bodyPr/>
        <a:lstStyle/>
        <a:p>
          <a:r>
            <a:rPr lang="en-US" dirty="0" smtClean="0"/>
            <a:t>ESCO selected via RFP or RFQ</a:t>
          </a:r>
          <a:endParaRPr lang="en-US" dirty="0"/>
        </a:p>
      </dgm:t>
    </dgm:pt>
    <dgm:pt modelId="{70FF63BE-B8D6-4E1B-ABC0-FF8264303ADF}" type="parTrans" cxnId="{CB3843AB-6BC8-436D-ADDD-AB8372EEBB5E}">
      <dgm:prSet/>
      <dgm:spPr/>
      <dgm:t>
        <a:bodyPr/>
        <a:lstStyle/>
        <a:p>
          <a:endParaRPr lang="en-US"/>
        </a:p>
      </dgm:t>
    </dgm:pt>
    <dgm:pt modelId="{91E64E66-B9AF-4103-A07C-C836E7F3F26C}" type="sibTrans" cxnId="{CB3843AB-6BC8-436D-ADDD-AB8372EEBB5E}">
      <dgm:prSet/>
      <dgm:spPr/>
      <dgm:t>
        <a:bodyPr/>
        <a:lstStyle/>
        <a:p>
          <a:endParaRPr lang="en-US"/>
        </a:p>
      </dgm:t>
    </dgm:pt>
    <dgm:pt modelId="{A5182183-9ABC-4E3F-83CB-5B022D7DD5A8}">
      <dgm:prSet phldrT="[Text]"/>
      <dgm:spPr/>
      <dgm:t>
        <a:bodyPr/>
        <a:lstStyle/>
        <a:p>
          <a:r>
            <a:rPr lang="en-US" dirty="0" smtClean="0"/>
            <a:t>Investment Grade Audit</a:t>
          </a:r>
          <a:endParaRPr lang="en-US" dirty="0"/>
        </a:p>
      </dgm:t>
    </dgm:pt>
    <dgm:pt modelId="{C26680A9-4BCA-48CF-B475-CC0B2D61B78E}" type="parTrans" cxnId="{11649A74-B68A-47EC-9ABD-96EC9816E1FD}">
      <dgm:prSet/>
      <dgm:spPr/>
      <dgm:t>
        <a:bodyPr/>
        <a:lstStyle/>
        <a:p>
          <a:endParaRPr lang="en-US"/>
        </a:p>
      </dgm:t>
    </dgm:pt>
    <dgm:pt modelId="{9B3D7E51-65B7-4568-8B47-724DBE547097}" type="sibTrans" cxnId="{11649A74-B68A-47EC-9ABD-96EC9816E1FD}">
      <dgm:prSet/>
      <dgm:spPr/>
      <dgm:t>
        <a:bodyPr/>
        <a:lstStyle/>
        <a:p>
          <a:endParaRPr lang="en-US"/>
        </a:p>
      </dgm:t>
    </dgm:pt>
    <dgm:pt modelId="{06CA6090-9BAD-4989-9B46-FD92F14E854E}">
      <dgm:prSet phldrT="[Text]"/>
      <dgm:spPr/>
      <dgm:t>
        <a:bodyPr/>
        <a:lstStyle/>
        <a:p>
          <a:r>
            <a:rPr lang="en-US" dirty="0" smtClean="0"/>
            <a:t>Sufficient savings opportunities identified*</a:t>
          </a:r>
          <a:endParaRPr lang="en-US" dirty="0"/>
        </a:p>
      </dgm:t>
    </dgm:pt>
    <dgm:pt modelId="{6A6F9F02-5AC4-44DF-BFB7-1D1C0EC71228}" type="parTrans" cxnId="{078D2799-7020-4363-8FF5-144609144DDC}">
      <dgm:prSet/>
      <dgm:spPr/>
      <dgm:t>
        <a:bodyPr/>
        <a:lstStyle/>
        <a:p>
          <a:endParaRPr lang="en-US"/>
        </a:p>
      </dgm:t>
    </dgm:pt>
    <dgm:pt modelId="{951FD9B5-036C-42B8-9550-DA611E7BC8BA}" type="sibTrans" cxnId="{078D2799-7020-4363-8FF5-144609144DDC}">
      <dgm:prSet/>
      <dgm:spPr/>
      <dgm:t>
        <a:bodyPr/>
        <a:lstStyle/>
        <a:p>
          <a:endParaRPr lang="en-US"/>
        </a:p>
      </dgm:t>
    </dgm:pt>
    <dgm:pt modelId="{299E2696-337B-4E31-AFFE-DE5CC824A8EA}">
      <dgm:prSet phldrT="[Text]"/>
      <dgm:spPr/>
      <dgm:t>
        <a:bodyPr/>
        <a:lstStyle/>
        <a:p>
          <a:r>
            <a:rPr lang="en-US" dirty="0" smtClean="0"/>
            <a:t>Projects pay for themselves</a:t>
          </a:r>
          <a:endParaRPr lang="en-US" dirty="0"/>
        </a:p>
      </dgm:t>
    </dgm:pt>
    <dgm:pt modelId="{AAAEE2DD-D296-4326-B9B2-03FD83515D1A}" type="parTrans" cxnId="{5AF6802D-8EB5-44AD-9E1C-4DC1BA1E0DDE}">
      <dgm:prSet/>
      <dgm:spPr/>
      <dgm:t>
        <a:bodyPr/>
        <a:lstStyle/>
        <a:p>
          <a:endParaRPr lang="en-US"/>
        </a:p>
      </dgm:t>
    </dgm:pt>
    <dgm:pt modelId="{08CD9DEE-42CE-4CFA-9313-9C9AB6305329}" type="sibTrans" cxnId="{5AF6802D-8EB5-44AD-9E1C-4DC1BA1E0DDE}">
      <dgm:prSet/>
      <dgm:spPr/>
      <dgm:t>
        <a:bodyPr/>
        <a:lstStyle/>
        <a:p>
          <a:endParaRPr lang="en-US"/>
        </a:p>
      </dgm:t>
    </dgm:pt>
    <dgm:pt modelId="{BEA8F8DD-30E1-42CD-BFB8-F4B4C43BBD17}">
      <dgm:prSet phldrT="[Text]"/>
      <dgm:spPr/>
      <dgm:t>
        <a:bodyPr/>
        <a:lstStyle/>
        <a:p>
          <a:r>
            <a:rPr lang="en-US" dirty="0" smtClean="0"/>
            <a:t>ESCO’s work backed by a guarantee that project savings will cover the customer’s debt service or lease payments. </a:t>
          </a:r>
          <a:endParaRPr lang="en-US" dirty="0"/>
        </a:p>
      </dgm:t>
    </dgm:pt>
    <dgm:pt modelId="{92D5EDD1-7048-4AC2-986A-7E4C3F1C0E0F}" type="parTrans" cxnId="{B815166C-1A47-44D2-9171-DA800E8798AB}">
      <dgm:prSet/>
      <dgm:spPr/>
      <dgm:t>
        <a:bodyPr/>
        <a:lstStyle/>
        <a:p>
          <a:endParaRPr lang="en-US"/>
        </a:p>
      </dgm:t>
    </dgm:pt>
    <dgm:pt modelId="{DA9394DB-D6A3-4A9D-A69F-A49CAA67E8B2}" type="sibTrans" cxnId="{B815166C-1A47-44D2-9171-DA800E8798AB}">
      <dgm:prSet/>
      <dgm:spPr/>
      <dgm:t>
        <a:bodyPr/>
        <a:lstStyle/>
        <a:p>
          <a:endParaRPr lang="en-US"/>
        </a:p>
      </dgm:t>
    </dgm:pt>
    <dgm:pt modelId="{385C9DF3-EB7A-409B-8CCB-4F10A899CABF}">
      <dgm:prSet phldrT="[Text]"/>
      <dgm:spPr/>
      <dgm:t>
        <a:bodyPr/>
        <a:lstStyle/>
        <a:p>
          <a:r>
            <a:rPr lang="en-US" smtClean="0"/>
            <a:t>ESCO </a:t>
          </a:r>
          <a:r>
            <a:rPr lang="en-US" dirty="0" smtClean="0"/>
            <a:t>conducts turnkey energy performance improvement projects</a:t>
          </a:r>
          <a:endParaRPr lang="en-US" dirty="0"/>
        </a:p>
      </dgm:t>
    </dgm:pt>
    <dgm:pt modelId="{F8AFA393-C622-4279-AF88-F862643A538F}" type="parTrans" cxnId="{6F63EA2D-EF39-4F10-B2C6-7EBE64A58DDB}">
      <dgm:prSet/>
      <dgm:spPr/>
      <dgm:t>
        <a:bodyPr/>
        <a:lstStyle/>
        <a:p>
          <a:endParaRPr lang="en-US"/>
        </a:p>
      </dgm:t>
    </dgm:pt>
    <dgm:pt modelId="{1DEFE030-F8E1-48E0-8A5B-85F5F0CE6C99}" type="sibTrans" cxnId="{6F63EA2D-EF39-4F10-B2C6-7EBE64A58DDB}">
      <dgm:prSet/>
      <dgm:spPr/>
      <dgm:t>
        <a:bodyPr/>
        <a:lstStyle/>
        <a:p>
          <a:endParaRPr lang="en-US"/>
        </a:p>
      </dgm:t>
    </dgm:pt>
    <dgm:pt modelId="{315474CD-1979-4504-B4DC-2C2AB97BBC31}" type="pres">
      <dgm:prSet presAssocID="{BD1DE10A-8A97-4D87-B463-71CD1D9F602E}" presName="CompostProcess" presStyleCnt="0">
        <dgm:presLayoutVars>
          <dgm:dir/>
          <dgm:resizeHandles val="exact"/>
        </dgm:presLayoutVars>
      </dgm:prSet>
      <dgm:spPr/>
    </dgm:pt>
    <dgm:pt modelId="{D2CA0912-7330-4670-82C7-6AE9506D1F35}" type="pres">
      <dgm:prSet presAssocID="{BD1DE10A-8A97-4D87-B463-71CD1D9F602E}" presName="arrow" presStyleLbl="bgShp" presStyleIdx="0" presStyleCnt="1"/>
      <dgm:spPr/>
    </dgm:pt>
    <dgm:pt modelId="{47EE582E-D6DD-47C7-835C-E48D4C661FCA}" type="pres">
      <dgm:prSet presAssocID="{BD1DE10A-8A97-4D87-B463-71CD1D9F602E}" presName="linearProcess" presStyleCnt="0"/>
      <dgm:spPr/>
    </dgm:pt>
    <dgm:pt modelId="{550E39D4-8C69-42F7-83A1-6855D960097D}" type="pres">
      <dgm:prSet presAssocID="{B90FD01B-68C6-48F5-B0E8-14D05C51E2E8}" presName="textNode" presStyleLbl="node1" presStyleIdx="0" presStyleCnt="6">
        <dgm:presLayoutVars>
          <dgm:bulletEnabled val="1"/>
        </dgm:presLayoutVars>
      </dgm:prSet>
      <dgm:spPr/>
      <dgm:t>
        <a:bodyPr/>
        <a:lstStyle/>
        <a:p>
          <a:endParaRPr lang="en-US"/>
        </a:p>
      </dgm:t>
    </dgm:pt>
    <dgm:pt modelId="{EF1DB0D3-52CB-4320-B488-625D33B42A0F}" type="pres">
      <dgm:prSet presAssocID="{91E64E66-B9AF-4103-A07C-C836E7F3F26C}" presName="sibTrans" presStyleCnt="0"/>
      <dgm:spPr/>
    </dgm:pt>
    <dgm:pt modelId="{458BABDC-223D-4FB8-A939-D85E003932D1}" type="pres">
      <dgm:prSet presAssocID="{A5182183-9ABC-4E3F-83CB-5B022D7DD5A8}" presName="textNode" presStyleLbl="node1" presStyleIdx="1" presStyleCnt="6" custLinFactNeighborX="-22744">
        <dgm:presLayoutVars>
          <dgm:bulletEnabled val="1"/>
        </dgm:presLayoutVars>
      </dgm:prSet>
      <dgm:spPr/>
      <dgm:t>
        <a:bodyPr/>
        <a:lstStyle/>
        <a:p>
          <a:endParaRPr lang="en-US"/>
        </a:p>
      </dgm:t>
    </dgm:pt>
    <dgm:pt modelId="{BDF9D659-E92E-4FF1-AF27-46011D9C1B7E}" type="pres">
      <dgm:prSet presAssocID="{9B3D7E51-65B7-4568-8B47-724DBE547097}" presName="sibTrans" presStyleCnt="0"/>
      <dgm:spPr/>
    </dgm:pt>
    <dgm:pt modelId="{90D392FB-BDD0-49BF-A224-A0CA1A1238FD}" type="pres">
      <dgm:prSet presAssocID="{06CA6090-9BAD-4989-9B46-FD92F14E854E}" presName="textNode" presStyleLbl="node1" presStyleIdx="2" presStyleCnt="6">
        <dgm:presLayoutVars>
          <dgm:bulletEnabled val="1"/>
        </dgm:presLayoutVars>
      </dgm:prSet>
      <dgm:spPr/>
      <dgm:t>
        <a:bodyPr/>
        <a:lstStyle/>
        <a:p>
          <a:endParaRPr lang="en-US"/>
        </a:p>
      </dgm:t>
    </dgm:pt>
    <dgm:pt modelId="{0AA317F7-FDDB-47BD-8993-A4A7B3197410}" type="pres">
      <dgm:prSet presAssocID="{951FD9B5-036C-42B8-9550-DA611E7BC8BA}" presName="sibTrans" presStyleCnt="0"/>
      <dgm:spPr/>
    </dgm:pt>
    <dgm:pt modelId="{0644DC21-F9F4-4863-B7EE-238263690EDD}" type="pres">
      <dgm:prSet presAssocID="{385C9DF3-EB7A-409B-8CCB-4F10A899CABF}" presName="textNode" presStyleLbl="node1" presStyleIdx="3" presStyleCnt="6">
        <dgm:presLayoutVars>
          <dgm:bulletEnabled val="1"/>
        </dgm:presLayoutVars>
      </dgm:prSet>
      <dgm:spPr/>
      <dgm:t>
        <a:bodyPr/>
        <a:lstStyle/>
        <a:p>
          <a:endParaRPr lang="en-US"/>
        </a:p>
      </dgm:t>
    </dgm:pt>
    <dgm:pt modelId="{A46E5228-6B21-46BA-97E6-1B8FE0D24A4A}" type="pres">
      <dgm:prSet presAssocID="{1DEFE030-F8E1-48E0-8A5B-85F5F0CE6C99}" presName="sibTrans" presStyleCnt="0"/>
      <dgm:spPr/>
    </dgm:pt>
    <dgm:pt modelId="{2BD0872C-B65C-4F5B-9E3C-0EA29EE6688C}" type="pres">
      <dgm:prSet presAssocID="{299E2696-337B-4E31-AFFE-DE5CC824A8EA}" presName="textNode" presStyleLbl="node1" presStyleIdx="4" presStyleCnt="6">
        <dgm:presLayoutVars>
          <dgm:bulletEnabled val="1"/>
        </dgm:presLayoutVars>
      </dgm:prSet>
      <dgm:spPr/>
      <dgm:t>
        <a:bodyPr/>
        <a:lstStyle/>
        <a:p>
          <a:endParaRPr lang="en-US"/>
        </a:p>
      </dgm:t>
    </dgm:pt>
    <dgm:pt modelId="{B2BF6635-31A6-4915-A5B6-123DC6CE307C}" type="pres">
      <dgm:prSet presAssocID="{08CD9DEE-42CE-4CFA-9313-9C9AB6305329}" presName="sibTrans" presStyleCnt="0"/>
      <dgm:spPr/>
    </dgm:pt>
    <dgm:pt modelId="{A81AA9D0-6371-4E41-BE45-D40B0F3030F9}" type="pres">
      <dgm:prSet presAssocID="{BEA8F8DD-30E1-42CD-BFB8-F4B4C43BBD17}" presName="textNode" presStyleLbl="node1" presStyleIdx="5" presStyleCnt="6">
        <dgm:presLayoutVars>
          <dgm:bulletEnabled val="1"/>
        </dgm:presLayoutVars>
      </dgm:prSet>
      <dgm:spPr/>
      <dgm:t>
        <a:bodyPr/>
        <a:lstStyle/>
        <a:p>
          <a:endParaRPr lang="en-US"/>
        </a:p>
      </dgm:t>
    </dgm:pt>
  </dgm:ptLst>
  <dgm:cxnLst>
    <dgm:cxn modelId="{624E4CF6-9591-49E8-8A13-B59DD8E5D85D}" type="presOf" srcId="{BEA8F8DD-30E1-42CD-BFB8-F4B4C43BBD17}" destId="{A81AA9D0-6371-4E41-BE45-D40B0F3030F9}" srcOrd="0" destOrd="0" presId="urn:microsoft.com/office/officeart/2005/8/layout/hProcess9"/>
    <dgm:cxn modelId="{B815166C-1A47-44D2-9171-DA800E8798AB}" srcId="{BD1DE10A-8A97-4D87-B463-71CD1D9F602E}" destId="{BEA8F8DD-30E1-42CD-BFB8-F4B4C43BBD17}" srcOrd="5" destOrd="0" parTransId="{92D5EDD1-7048-4AC2-986A-7E4C3F1C0E0F}" sibTransId="{DA9394DB-D6A3-4A9D-A69F-A49CAA67E8B2}"/>
    <dgm:cxn modelId="{5AF6802D-8EB5-44AD-9E1C-4DC1BA1E0DDE}" srcId="{BD1DE10A-8A97-4D87-B463-71CD1D9F602E}" destId="{299E2696-337B-4E31-AFFE-DE5CC824A8EA}" srcOrd="4" destOrd="0" parTransId="{AAAEE2DD-D296-4326-B9B2-03FD83515D1A}" sibTransId="{08CD9DEE-42CE-4CFA-9313-9C9AB6305329}"/>
    <dgm:cxn modelId="{15F2BA63-16BA-403F-B99F-44FB11F69B23}" type="presOf" srcId="{BD1DE10A-8A97-4D87-B463-71CD1D9F602E}" destId="{315474CD-1979-4504-B4DC-2C2AB97BBC31}" srcOrd="0" destOrd="0" presId="urn:microsoft.com/office/officeart/2005/8/layout/hProcess9"/>
    <dgm:cxn modelId="{DF5A6D3E-7145-4A45-88A7-165F08D66DC3}" type="presOf" srcId="{06CA6090-9BAD-4989-9B46-FD92F14E854E}" destId="{90D392FB-BDD0-49BF-A224-A0CA1A1238FD}" srcOrd="0" destOrd="0" presId="urn:microsoft.com/office/officeart/2005/8/layout/hProcess9"/>
    <dgm:cxn modelId="{CB3843AB-6BC8-436D-ADDD-AB8372EEBB5E}" srcId="{BD1DE10A-8A97-4D87-B463-71CD1D9F602E}" destId="{B90FD01B-68C6-48F5-B0E8-14D05C51E2E8}" srcOrd="0" destOrd="0" parTransId="{70FF63BE-B8D6-4E1B-ABC0-FF8264303ADF}" sibTransId="{91E64E66-B9AF-4103-A07C-C836E7F3F26C}"/>
    <dgm:cxn modelId="{E6E91A75-109B-4FB5-8323-09280976412C}" type="presOf" srcId="{B90FD01B-68C6-48F5-B0E8-14D05C51E2E8}" destId="{550E39D4-8C69-42F7-83A1-6855D960097D}" srcOrd="0" destOrd="0" presId="urn:microsoft.com/office/officeart/2005/8/layout/hProcess9"/>
    <dgm:cxn modelId="{D8F6554C-9320-4DF6-9E98-E3B99A850D7E}" type="presOf" srcId="{A5182183-9ABC-4E3F-83CB-5B022D7DD5A8}" destId="{458BABDC-223D-4FB8-A939-D85E003932D1}" srcOrd="0" destOrd="0" presId="urn:microsoft.com/office/officeart/2005/8/layout/hProcess9"/>
    <dgm:cxn modelId="{078D2799-7020-4363-8FF5-144609144DDC}" srcId="{BD1DE10A-8A97-4D87-B463-71CD1D9F602E}" destId="{06CA6090-9BAD-4989-9B46-FD92F14E854E}" srcOrd="2" destOrd="0" parTransId="{6A6F9F02-5AC4-44DF-BFB7-1D1C0EC71228}" sibTransId="{951FD9B5-036C-42B8-9550-DA611E7BC8BA}"/>
    <dgm:cxn modelId="{11649A74-B68A-47EC-9ABD-96EC9816E1FD}" srcId="{BD1DE10A-8A97-4D87-B463-71CD1D9F602E}" destId="{A5182183-9ABC-4E3F-83CB-5B022D7DD5A8}" srcOrd="1" destOrd="0" parTransId="{C26680A9-4BCA-48CF-B475-CC0B2D61B78E}" sibTransId="{9B3D7E51-65B7-4568-8B47-724DBE547097}"/>
    <dgm:cxn modelId="{6F63EA2D-EF39-4F10-B2C6-7EBE64A58DDB}" srcId="{BD1DE10A-8A97-4D87-B463-71CD1D9F602E}" destId="{385C9DF3-EB7A-409B-8CCB-4F10A899CABF}" srcOrd="3" destOrd="0" parTransId="{F8AFA393-C622-4279-AF88-F862643A538F}" sibTransId="{1DEFE030-F8E1-48E0-8A5B-85F5F0CE6C99}"/>
    <dgm:cxn modelId="{0CA625B6-F2B5-4A6A-B6A0-3203F9755523}" type="presOf" srcId="{385C9DF3-EB7A-409B-8CCB-4F10A899CABF}" destId="{0644DC21-F9F4-4863-B7EE-238263690EDD}" srcOrd="0" destOrd="0" presId="urn:microsoft.com/office/officeart/2005/8/layout/hProcess9"/>
    <dgm:cxn modelId="{60D3303B-72F1-422F-808B-F99F653E19A9}" type="presOf" srcId="{299E2696-337B-4E31-AFFE-DE5CC824A8EA}" destId="{2BD0872C-B65C-4F5B-9E3C-0EA29EE6688C}" srcOrd="0" destOrd="0" presId="urn:microsoft.com/office/officeart/2005/8/layout/hProcess9"/>
    <dgm:cxn modelId="{F39219D9-77EC-49E1-8154-804316E9888A}" type="presParOf" srcId="{315474CD-1979-4504-B4DC-2C2AB97BBC31}" destId="{D2CA0912-7330-4670-82C7-6AE9506D1F35}" srcOrd="0" destOrd="0" presId="urn:microsoft.com/office/officeart/2005/8/layout/hProcess9"/>
    <dgm:cxn modelId="{F4937254-8B16-4317-A203-EB3A8C67E211}" type="presParOf" srcId="{315474CD-1979-4504-B4DC-2C2AB97BBC31}" destId="{47EE582E-D6DD-47C7-835C-E48D4C661FCA}" srcOrd="1" destOrd="0" presId="urn:microsoft.com/office/officeart/2005/8/layout/hProcess9"/>
    <dgm:cxn modelId="{8B141C2E-485E-493C-B3FB-D0E73E8B7D78}" type="presParOf" srcId="{47EE582E-D6DD-47C7-835C-E48D4C661FCA}" destId="{550E39D4-8C69-42F7-83A1-6855D960097D}" srcOrd="0" destOrd="0" presId="urn:microsoft.com/office/officeart/2005/8/layout/hProcess9"/>
    <dgm:cxn modelId="{1CF45FCD-18D6-43D4-88E7-3A688A3CBD40}" type="presParOf" srcId="{47EE582E-D6DD-47C7-835C-E48D4C661FCA}" destId="{EF1DB0D3-52CB-4320-B488-625D33B42A0F}" srcOrd="1" destOrd="0" presId="urn:microsoft.com/office/officeart/2005/8/layout/hProcess9"/>
    <dgm:cxn modelId="{2ECFA397-F7B3-4F0E-AC86-E24A976A4523}" type="presParOf" srcId="{47EE582E-D6DD-47C7-835C-E48D4C661FCA}" destId="{458BABDC-223D-4FB8-A939-D85E003932D1}" srcOrd="2" destOrd="0" presId="urn:microsoft.com/office/officeart/2005/8/layout/hProcess9"/>
    <dgm:cxn modelId="{BE8614A6-3BD2-4A1E-87CF-4486BAB0BD0A}" type="presParOf" srcId="{47EE582E-D6DD-47C7-835C-E48D4C661FCA}" destId="{BDF9D659-E92E-4FF1-AF27-46011D9C1B7E}" srcOrd="3" destOrd="0" presId="urn:microsoft.com/office/officeart/2005/8/layout/hProcess9"/>
    <dgm:cxn modelId="{C8AF94A4-BD75-46B3-87E1-D20252882941}" type="presParOf" srcId="{47EE582E-D6DD-47C7-835C-E48D4C661FCA}" destId="{90D392FB-BDD0-49BF-A224-A0CA1A1238FD}" srcOrd="4" destOrd="0" presId="urn:microsoft.com/office/officeart/2005/8/layout/hProcess9"/>
    <dgm:cxn modelId="{170BDEE5-704B-4C0D-9EAC-CBBA178B616F}" type="presParOf" srcId="{47EE582E-D6DD-47C7-835C-E48D4C661FCA}" destId="{0AA317F7-FDDB-47BD-8993-A4A7B3197410}" srcOrd="5" destOrd="0" presId="urn:microsoft.com/office/officeart/2005/8/layout/hProcess9"/>
    <dgm:cxn modelId="{B597CFAF-130A-45DC-AE15-AD90882B8E4C}" type="presParOf" srcId="{47EE582E-D6DD-47C7-835C-E48D4C661FCA}" destId="{0644DC21-F9F4-4863-B7EE-238263690EDD}" srcOrd="6" destOrd="0" presId="urn:microsoft.com/office/officeart/2005/8/layout/hProcess9"/>
    <dgm:cxn modelId="{7B729B8D-741B-43E2-BE08-AF31AD263C02}" type="presParOf" srcId="{47EE582E-D6DD-47C7-835C-E48D4C661FCA}" destId="{A46E5228-6B21-46BA-97E6-1B8FE0D24A4A}" srcOrd="7" destOrd="0" presId="urn:microsoft.com/office/officeart/2005/8/layout/hProcess9"/>
    <dgm:cxn modelId="{7F542B80-80AB-4ABB-828F-FD9174FA11D3}" type="presParOf" srcId="{47EE582E-D6DD-47C7-835C-E48D4C661FCA}" destId="{2BD0872C-B65C-4F5B-9E3C-0EA29EE6688C}" srcOrd="8" destOrd="0" presId="urn:microsoft.com/office/officeart/2005/8/layout/hProcess9"/>
    <dgm:cxn modelId="{233F5E6B-C55A-41F1-A4C1-74B63D3AA69F}" type="presParOf" srcId="{47EE582E-D6DD-47C7-835C-E48D4C661FCA}" destId="{B2BF6635-31A6-4915-A5B6-123DC6CE307C}" srcOrd="9" destOrd="0" presId="urn:microsoft.com/office/officeart/2005/8/layout/hProcess9"/>
    <dgm:cxn modelId="{389EB292-25A0-4CCE-83D8-7DA539B83800}" type="presParOf" srcId="{47EE582E-D6DD-47C7-835C-E48D4C661FCA}" destId="{A81AA9D0-6371-4E41-BE45-D40B0F3030F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A0912-7330-4670-82C7-6AE9506D1F35}">
      <dsp:nvSpPr>
        <dsp:cNvPr id="0" name=""/>
        <dsp:cNvSpPr/>
      </dsp:nvSpPr>
      <dsp:spPr>
        <a:xfrm>
          <a:off x="657224" y="0"/>
          <a:ext cx="7448550" cy="48466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E39D4-8C69-42F7-83A1-6855D960097D}">
      <dsp:nvSpPr>
        <dsp:cNvPr id="0" name=""/>
        <dsp:cNvSpPr/>
      </dsp:nvSpPr>
      <dsp:spPr>
        <a:xfrm>
          <a:off x="2406" y="1453991"/>
          <a:ext cx="1401309" cy="19386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ESCO selected via RFP or RFQ</a:t>
          </a:r>
          <a:endParaRPr lang="en-US" sz="1300" kern="1200" dirty="0"/>
        </a:p>
      </dsp:txBody>
      <dsp:txXfrm>
        <a:off x="70812" y="1522397"/>
        <a:ext cx="1264497" cy="1801843"/>
      </dsp:txXfrm>
    </dsp:sp>
    <dsp:sp modelId="{458BABDC-223D-4FB8-A939-D85E003932D1}">
      <dsp:nvSpPr>
        <dsp:cNvPr id="0" name=""/>
        <dsp:cNvSpPr/>
      </dsp:nvSpPr>
      <dsp:spPr>
        <a:xfrm>
          <a:off x="1457846" y="1453991"/>
          <a:ext cx="1401309" cy="1938655"/>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Investment Grade Audit</a:t>
          </a:r>
          <a:endParaRPr lang="en-US" sz="1300" kern="1200" dirty="0"/>
        </a:p>
      </dsp:txBody>
      <dsp:txXfrm>
        <a:off x="1526252" y="1522397"/>
        <a:ext cx="1264497" cy="1801843"/>
      </dsp:txXfrm>
    </dsp:sp>
    <dsp:sp modelId="{90D392FB-BDD0-49BF-A224-A0CA1A1238FD}">
      <dsp:nvSpPr>
        <dsp:cNvPr id="0" name=""/>
        <dsp:cNvSpPr/>
      </dsp:nvSpPr>
      <dsp:spPr>
        <a:xfrm>
          <a:off x="2945157" y="1453991"/>
          <a:ext cx="1401309" cy="1938655"/>
        </a:xfrm>
        <a:prstGeom prst="roundRect">
          <a:avLst/>
        </a:prstGeom>
        <a:solidFill>
          <a:schemeClr val="accent4">
            <a:hueOff val="-1785909"/>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Sufficient savings opportunities identified*</a:t>
          </a:r>
          <a:endParaRPr lang="en-US" sz="1300" kern="1200" dirty="0"/>
        </a:p>
      </dsp:txBody>
      <dsp:txXfrm>
        <a:off x="3013563" y="1522397"/>
        <a:ext cx="1264497" cy="1801843"/>
      </dsp:txXfrm>
    </dsp:sp>
    <dsp:sp modelId="{0644DC21-F9F4-4863-B7EE-238263690EDD}">
      <dsp:nvSpPr>
        <dsp:cNvPr id="0" name=""/>
        <dsp:cNvSpPr/>
      </dsp:nvSpPr>
      <dsp:spPr>
        <a:xfrm>
          <a:off x="4416532" y="1453991"/>
          <a:ext cx="1401309" cy="1938655"/>
        </a:xfrm>
        <a:prstGeom prst="roundRect">
          <a:avLst/>
        </a:prstGeom>
        <a:solidFill>
          <a:schemeClr val="accent4">
            <a:hueOff val="-2678863"/>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ESCO </a:t>
          </a:r>
          <a:r>
            <a:rPr lang="en-US" sz="1300" kern="1200" dirty="0" smtClean="0"/>
            <a:t>conducts turnkey energy performance improvement projects</a:t>
          </a:r>
          <a:endParaRPr lang="en-US" sz="1300" kern="1200" dirty="0"/>
        </a:p>
      </dsp:txBody>
      <dsp:txXfrm>
        <a:off x="4484938" y="1522397"/>
        <a:ext cx="1264497" cy="1801843"/>
      </dsp:txXfrm>
    </dsp:sp>
    <dsp:sp modelId="{2BD0872C-B65C-4F5B-9E3C-0EA29EE6688C}">
      <dsp:nvSpPr>
        <dsp:cNvPr id="0" name=""/>
        <dsp:cNvSpPr/>
      </dsp:nvSpPr>
      <dsp:spPr>
        <a:xfrm>
          <a:off x="5887908" y="1453991"/>
          <a:ext cx="1401309" cy="1938655"/>
        </a:xfrm>
        <a:prstGeom prst="roundRect">
          <a:avLst/>
        </a:prstGeom>
        <a:solidFill>
          <a:schemeClr val="accent4">
            <a:hueOff val="-3571817"/>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Projects pay for themselves</a:t>
          </a:r>
          <a:endParaRPr lang="en-US" sz="1300" kern="1200" dirty="0"/>
        </a:p>
      </dsp:txBody>
      <dsp:txXfrm>
        <a:off x="5956314" y="1522397"/>
        <a:ext cx="1264497" cy="1801843"/>
      </dsp:txXfrm>
    </dsp:sp>
    <dsp:sp modelId="{A81AA9D0-6371-4E41-BE45-D40B0F3030F9}">
      <dsp:nvSpPr>
        <dsp:cNvPr id="0" name=""/>
        <dsp:cNvSpPr/>
      </dsp:nvSpPr>
      <dsp:spPr>
        <a:xfrm>
          <a:off x="7359283" y="1453991"/>
          <a:ext cx="1401309" cy="1938655"/>
        </a:xfrm>
        <a:prstGeom prst="roundRect">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ESCO’s work backed by a guarantee that project savings will cover the customer’s debt service or lease payments. </a:t>
          </a:r>
          <a:endParaRPr lang="en-US" sz="1300" kern="1200" dirty="0"/>
        </a:p>
      </dsp:txBody>
      <dsp:txXfrm>
        <a:off x="7427689" y="1522397"/>
        <a:ext cx="1264497" cy="18018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7DDA86-9B2C-428A-BB36-2B83EAA4A717}" type="datetimeFigureOut">
              <a:rPr lang="en-US" smtClean="0"/>
              <a:pPr/>
              <a:t>9/16/15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0A57B1-6EFA-429E-BAB5-291E14EA561F}" type="slidenum">
              <a:rPr lang="en-US" smtClean="0"/>
              <a:pPr/>
              <a:t>‹#›</a:t>
            </a:fld>
            <a:endParaRPr lang="en-US"/>
          </a:p>
        </p:txBody>
      </p:sp>
    </p:spTree>
    <p:extLst>
      <p:ext uri="{BB962C8B-B14F-4D97-AF65-F5344CB8AC3E}">
        <p14:creationId xmlns:p14="http://schemas.microsoft.com/office/powerpoint/2010/main" val="142190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29B323F2-0258-4D20-8DE2-B3DA1D4BD18B}" type="slidenum">
              <a:rPr lang="en-US"/>
              <a:pPr/>
              <a:t>6</a:t>
            </a:fld>
            <a:endParaRPr lang="en-US"/>
          </a:p>
        </p:txBody>
      </p:sp>
      <p:sp>
        <p:nvSpPr>
          <p:cNvPr id="6147" name="Rectangle 2"/>
          <p:cNvSpPr>
            <a:spLocks noGrp="1" noRot="1" noChangeAspect="1" noChangeArrowheads="1" noTextEdit="1"/>
          </p:cNvSpPr>
          <p:nvPr>
            <p:ph type="sldImg"/>
          </p:nvPr>
        </p:nvSpPr>
        <p:spPr>
          <a:xfrm>
            <a:off x="1182688" y="696913"/>
            <a:ext cx="4648200" cy="3486150"/>
          </a:xfrm>
          <a:ln/>
        </p:spPr>
      </p:sp>
      <p:sp>
        <p:nvSpPr>
          <p:cNvPr id="6148" name="Rectangle 3"/>
          <p:cNvSpPr>
            <a:spLocks noGrp="1" noChangeArrowheads="1"/>
          </p:cNvSpPr>
          <p:nvPr>
            <p:ph type="body" idx="1"/>
          </p:nvPr>
        </p:nvSpPr>
        <p:spPr>
          <a:noFill/>
          <a:ln/>
        </p:spPr>
        <p:txBody>
          <a:bodyPr/>
          <a:lstStyle/>
          <a:p>
            <a:pPr eaLnBrk="1" hangingPunct="1"/>
            <a:endParaRPr lang="en-US" b="1" smtClean="0"/>
          </a:p>
          <a:p>
            <a:pPr eaLnBrk="1" hangingPunct="1"/>
            <a:endParaRPr lang="en-US" b="1" smtClean="0"/>
          </a:p>
        </p:txBody>
      </p:sp>
    </p:spTree>
    <p:extLst>
      <p:ext uri="{BB962C8B-B14F-4D97-AF65-F5344CB8AC3E}">
        <p14:creationId xmlns:p14="http://schemas.microsoft.com/office/powerpoint/2010/main" val="377608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29B323F2-0258-4D20-8DE2-B3DA1D4BD18B}" type="slidenum">
              <a:rPr lang="en-US"/>
              <a:pPr/>
              <a:t>7</a:t>
            </a:fld>
            <a:endParaRPr lang="en-US"/>
          </a:p>
        </p:txBody>
      </p:sp>
      <p:sp>
        <p:nvSpPr>
          <p:cNvPr id="6147" name="Rectangle 2"/>
          <p:cNvSpPr>
            <a:spLocks noGrp="1" noRot="1" noChangeAspect="1" noChangeArrowheads="1" noTextEdit="1"/>
          </p:cNvSpPr>
          <p:nvPr>
            <p:ph type="sldImg"/>
          </p:nvPr>
        </p:nvSpPr>
        <p:spPr>
          <a:xfrm>
            <a:off x="1182688" y="696913"/>
            <a:ext cx="4648200" cy="3486150"/>
          </a:xfrm>
          <a:ln/>
        </p:spPr>
      </p:sp>
      <p:sp>
        <p:nvSpPr>
          <p:cNvPr id="6148" name="Rectangle 3"/>
          <p:cNvSpPr>
            <a:spLocks noGrp="1" noChangeArrowheads="1"/>
          </p:cNvSpPr>
          <p:nvPr>
            <p:ph type="body" idx="1"/>
          </p:nvPr>
        </p:nvSpPr>
        <p:spPr>
          <a:noFill/>
          <a:ln/>
        </p:spPr>
        <p:txBody>
          <a:bodyPr/>
          <a:lstStyle/>
          <a:p>
            <a:pPr eaLnBrk="1" hangingPunct="1"/>
            <a:endParaRPr lang="en-US" b="1" smtClean="0"/>
          </a:p>
          <a:p>
            <a:pPr eaLnBrk="1" hangingPunct="1"/>
            <a:endParaRPr lang="en-US" b="1" smtClean="0"/>
          </a:p>
        </p:txBody>
      </p:sp>
    </p:spTree>
    <p:extLst>
      <p:ext uri="{BB962C8B-B14F-4D97-AF65-F5344CB8AC3E}">
        <p14:creationId xmlns:p14="http://schemas.microsoft.com/office/powerpoint/2010/main" val="376207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82DB77-A7CD-4D37-8B6F-393DCEBFB71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2DB77-A7CD-4D37-8B6F-393DCEBFB71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2DB77-A7CD-4D37-8B6F-393DCEBFB71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2DB77-A7CD-4D37-8B6F-393DCEBFB71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82DB77-A7CD-4D37-8B6F-393DCEBFB717}"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82DB77-A7CD-4D37-8B6F-393DCEBFB717}" type="datetimeFigureOut">
              <a:rPr lang="en-US" smtClean="0"/>
              <a:pPr/>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82DB77-A7CD-4D37-8B6F-393DCEBFB717}" type="datetimeFigureOut">
              <a:rPr lang="en-US" smtClean="0"/>
              <a:pPr/>
              <a:t>9/16/15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82DB77-A7CD-4D37-8B6F-393DCEBFB717}" type="datetimeFigureOut">
              <a:rPr lang="en-US" smtClean="0"/>
              <a:pPr/>
              <a:t>9/16/15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2DB77-A7CD-4D37-8B6F-393DCEBFB717}" type="datetimeFigureOut">
              <a:rPr lang="en-US" smtClean="0"/>
              <a:pPr/>
              <a:t>9/16/15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2DB77-A7CD-4D37-8B6F-393DCEBFB717}" type="datetimeFigureOut">
              <a:rPr lang="en-US" smtClean="0"/>
              <a:pPr/>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2DB77-A7CD-4D37-8B6F-393DCEBFB717}" type="datetimeFigureOut">
              <a:rPr lang="en-US" smtClean="0"/>
              <a:pPr/>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2E464-69F2-420C-A60D-2A554E44C2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2DB77-A7CD-4D37-8B6F-393DCEBFB717}" type="datetimeFigureOut">
              <a:rPr lang="en-US" smtClean="0"/>
              <a:pPr/>
              <a:t>9/16/15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2E464-69F2-420C-A60D-2A554E44C2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gomezp@miamidade.gov" TargetMode="External"/><Relationship Id="rId1" Type="http://schemas.openxmlformats.org/officeDocument/2006/relationships/slideLayout" Target="../slideLayouts/slideLayout5.xml"/><Relationship Id="rId2"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1470025"/>
          </a:xfrm>
        </p:spPr>
        <p:txBody>
          <a:bodyPr>
            <a:normAutofit fontScale="90000"/>
          </a:bodyPr>
          <a:lstStyle/>
          <a:p>
            <a:r>
              <a:rPr lang="en-US" cap="small" dirty="0" smtClean="0"/>
              <a:t/>
            </a:r>
            <a:br>
              <a:rPr lang="en-US" cap="small" dirty="0" smtClean="0"/>
            </a:br>
            <a:r>
              <a:rPr lang="en-US" cap="small" dirty="0" smtClean="0"/>
              <a:t>Energy Performance Contracting:  </a:t>
            </a:r>
            <a:br>
              <a:rPr lang="en-US" cap="small" dirty="0" smtClean="0"/>
            </a:br>
            <a:endParaRPr lang="en-US" cap="small" dirty="0"/>
          </a:p>
        </p:txBody>
      </p:sp>
      <p:sp>
        <p:nvSpPr>
          <p:cNvPr id="3" name="Subtitle 2"/>
          <p:cNvSpPr>
            <a:spLocks noGrp="1"/>
          </p:cNvSpPr>
          <p:nvPr>
            <p:ph type="subTitle" idx="1"/>
          </p:nvPr>
        </p:nvSpPr>
        <p:spPr>
          <a:xfrm>
            <a:off x="653534" y="1774825"/>
            <a:ext cx="7880865" cy="762000"/>
          </a:xfrm>
        </p:spPr>
        <p:txBody>
          <a:bodyPr>
            <a:normAutofit/>
          </a:bodyPr>
          <a:lstStyle/>
          <a:p>
            <a:r>
              <a:rPr lang="en-US" sz="2500" dirty="0">
                <a:solidFill>
                  <a:schemeClr val="tx1"/>
                </a:solidFill>
              </a:rPr>
              <a:t>F</a:t>
            </a:r>
            <a:r>
              <a:rPr lang="en-US" sz="2500" dirty="0" smtClean="0">
                <a:solidFill>
                  <a:schemeClr val="tx1"/>
                </a:solidFill>
              </a:rPr>
              <a:t>inancing </a:t>
            </a:r>
            <a:r>
              <a:rPr lang="en-US" sz="2500" dirty="0">
                <a:solidFill>
                  <a:schemeClr val="tx1"/>
                </a:solidFill>
              </a:rPr>
              <a:t>E</a:t>
            </a:r>
            <a:r>
              <a:rPr lang="en-US" sz="2500" dirty="0" smtClean="0">
                <a:solidFill>
                  <a:schemeClr val="tx1"/>
                </a:solidFill>
              </a:rPr>
              <a:t>nergy Performance Improvement Projects</a:t>
            </a:r>
          </a:p>
        </p:txBody>
      </p:sp>
      <p:pic>
        <p:nvPicPr>
          <p:cNvPr id="4" name="Picture 3" descr="Template 2b.jpg"/>
          <p:cNvPicPr>
            <a:picLocks noChangeAspect="1"/>
          </p:cNvPicPr>
          <p:nvPr/>
        </p:nvPicPr>
        <p:blipFill>
          <a:blip r:embed="rId2" cstate="print"/>
          <a:stretch>
            <a:fillRect/>
          </a:stretch>
        </p:blipFill>
        <p:spPr>
          <a:xfrm>
            <a:off x="0" y="5974871"/>
            <a:ext cx="9144000" cy="883129"/>
          </a:xfrm>
          <a:prstGeom prst="rect">
            <a:avLst/>
          </a:prstGeom>
        </p:spPr>
      </p:pic>
      <p:sp>
        <p:nvSpPr>
          <p:cNvPr id="6" name="Rectangle 5"/>
          <p:cNvSpPr/>
          <p:nvPr/>
        </p:nvSpPr>
        <p:spPr>
          <a:xfrm>
            <a:off x="-29817" y="4267200"/>
            <a:ext cx="9144000" cy="1292662"/>
          </a:xfrm>
          <a:prstGeom prst="rect">
            <a:avLst/>
          </a:prstGeom>
          <a:noFill/>
        </p:spPr>
        <p:txBody>
          <a:bodyPr wrap="square">
            <a:spAutoFit/>
          </a:bodyPr>
          <a:lstStyle/>
          <a:p>
            <a:pPr algn="ctr">
              <a:buFont typeface="Symbol" pitchFamily="18" charset="2"/>
              <a:buNone/>
              <a:defRPr/>
            </a:pPr>
            <a:r>
              <a:rPr lang="en-US" sz="2400" b="1" dirty="0" smtClean="0">
                <a:latin typeface="+mn-lt"/>
              </a:rPr>
              <a:t>Patricia Gómez PE, CEM, LEED AP</a:t>
            </a:r>
          </a:p>
          <a:p>
            <a:pPr algn="ctr">
              <a:buFont typeface="Symbol" pitchFamily="18" charset="2"/>
              <a:buNone/>
              <a:defRPr/>
            </a:pPr>
            <a:r>
              <a:rPr lang="en-US" dirty="0" smtClean="0">
                <a:latin typeface="+mn-lt"/>
              </a:rPr>
              <a:t>Office of Sustainability</a:t>
            </a:r>
          </a:p>
          <a:p>
            <a:pPr algn="ctr">
              <a:buFont typeface="Symbol" pitchFamily="18" charset="2"/>
              <a:buNone/>
              <a:defRPr/>
            </a:pPr>
            <a:r>
              <a:rPr lang="en-US" dirty="0" smtClean="0">
                <a:latin typeface="+mn-lt"/>
              </a:rPr>
              <a:t>Miami-Dade County Planning Division</a:t>
            </a:r>
          </a:p>
          <a:p>
            <a:pPr algn="ctr">
              <a:buFont typeface="Symbol" pitchFamily="18" charset="2"/>
              <a:buNone/>
              <a:defRPr/>
            </a:pPr>
            <a:r>
              <a:rPr lang="en-US" dirty="0" smtClean="0">
                <a:latin typeface="+mn-lt"/>
              </a:rPr>
              <a:t>Regulatory and Economic Resources Department</a:t>
            </a:r>
            <a:endParaRPr lang="en-US" dirty="0">
              <a:latin typeface="+mn-lt"/>
            </a:endParaRPr>
          </a:p>
        </p:txBody>
      </p:sp>
      <p:pic>
        <p:nvPicPr>
          <p:cNvPr id="7" name="Picture 6"/>
          <p:cNvPicPr>
            <a:picLocks noChangeAspect="1" noChangeArrowheads="1"/>
          </p:cNvPicPr>
          <p:nvPr/>
        </p:nvPicPr>
        <p:blipFill>
          <a:blip r:embed="rId3" cstate="print"/>
          <a:srcRect/>
          <a:stretch>
            <a:fillRect/>
          </a:stretch>
        </p:blipFill>
        <p:spPr bwMode="auto">
          <a:xfrm>
            <a:off x="3628275" y="3200400"/>
            <a:ext cx="1954771" cy="794742"/>
          </a:xfrm>
          <a:prstGeom prst="rect">
            <a:avLst/>
          </a:prstGeom>
          <a:noFill/>
          <a:ln w="28575">
            <a:noFill/>
            <a:miter lim="800000"/>
            <a:headEnd/>
            <a:tailEnd/>
          </a:ln>
          <a:effectLst>
            <a:softEdge rad="63500"/>
          </a:effec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017" y="2514600"/>
            <a:ext cx="1365600" cy="62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04" y="2568096"/>
            <a:ext cx="1875752" cy="133917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4733" y="2542656"/>
            <a:ext cx="1849551" cy="138392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6491" y="2542656"/>
            <a:ext cx="1819489" cy="136461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5688" y="2539343"/>
            <a:ext cx="1818556" cy="1360738"/>
          </a:xfrm>
          <a:prstGeom prst="rect">
            <a:avLst/>
          </a:prstGeom>
        </p:spPr>
      </p:pic>
      <p:sp>
        <p:nvSpPr>
          <p:cNvPr id="13" name="Rectangle 12"/>
          <p:cNvSpPr/>
          <p:nvPr/>
        </p:nvSpPr>
        <p:spPr>
          <a:xfrm>
            <a:off x="3554289" y="5498026"/>
            <a:ext cx="1890261" cy="369332"/>
          </a:xfrm>
          <a:prstGeom prst="rect">
            <a:avLst/>
          </a:prstGeom>
        </p:spPr>
        <p:txBody>
          <a:bodyPr wrap="none">
            <a:spAutoFit/>
          </a:bodyPr>
          <a:lstStyle/>
          <a:p>
            <a:r>
              <a:rPr lang="en-US" dirty="0"/>
              <a:t>September 2015</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normAutofit/>
          </a:bodyPr>
          <a:lstStyle/>
          <a:p>
            <a:r>
              <a:rPr lang="en-US" sz="3200" dirty="0" smtClean="0"/>
              <a:t>EPC: financing</a:t>
            </a:r>
            <a:endParaRPr lang="en-US" sz="3200" dirty="0"/>
          </a:p>
        </p:txBody>
      </p:sp>
      <p:sp>
        <p:nvSpPr>
          <p:cNvPr id="3" name="Content Placeholder 2"/>
          <p:cNvSpPr>
            <a:spLocks noGrp="1"/>
          </p:cNvSpPr>
          <p:nvPr>
            <p:ph sz="half" idx="1"/>
          </p:nvPr>
        </p:nvSpPr>
        <p:spPr>
          <a:xfrm>
            <a:off x="1" y="1143000"/>
            <a:ext cx="9144000" cy="747337"/>
          </a:xfrm>
          <a:solidFill>
            <a:schemeClr val="accent3">
              <a:lumMod val="75000"/>
              <a:alpha val="50000"/>
            </a:schemeClr>
          </a:solidFill>
        </p:spPr>
        <p:txBody>
          <a:bodyPr>
            <a:normAutofit/>
          </a:bodyPr>
          <a:lstStyle/>
          <a:p>
            <a:pPr algn="ctr">
              <a:buNone/>
            </a:pPr>
            <a:r>
              <a:rPr lang="en-US" sz="1600" i="1" dirty="0" smtClean="0"/>
              <a:t>A survey conducted in 2011 of County capital departments showed that most departments </a:t>
            </a:r>
          </a:p>
          <a:p>
            <a:pPr algn="ctr">
              <a:buNone/>
            </a:pPr>
            <a:r>
              <a:rPr lang="en-US" sz="1600" i="1" dirty="0" smtClean="0"/>
              <a:t>lack a dedicated budget for energy performance improvements.  </a:t>
            </a:r>
          </a:p>
          <a:p>
            <a:pPr>
              <a:buNone/>
            </a:pPr>
            <a:endParaRPr lang="en-US" sz="1600" i="1" dirty="0" smtClean="0"/>
          </a:p>
          <a:p>
            <a:pPr>
              <a:buNone/>
            </a:pPr>
            <a:endParaRPr lang="en-US" dirty="0" smtClean="0"/>
          </a:p>
          <a:p>
            <a:endParaRPr lang="en-US" dirty="0"/>
          </a:p>
        </p:txBody>
      </p:sp>
      <p:sp>
        <p:nvSpPr>
          <p:cNvPr id="8" name="Rectangle 7"/>
          <p:cNvSpPr/>
          <p:nvPr/>
        </p:nvSpPr>
        <p:spPr>
          <a:xfrm>
            <a:off x="228600" y="2395478"/>
            <a:ext cx="4572000" cy="2862322"/>
          </a:xfrm>
          <a:prstGeom prst="rect">
            <a:avLst/>
          </a:prstGeom>
        </p:spPr>
        <p:txBody>
          <a:bodyPr>
            <a:spAutoFit/>
          </a:bodyPr>
          <a:lstStyle/>
          <a:p>
            <a:pPr>
              <a:buNone/>
            </a:pPr>
            <a:r>
              <a:rPr lang="en-US" dirty="0" smtClean="0"/>
              <a:t>Challenge: Retrofits are typically funded with capital dollars, but… </a:t>
            </a:r>
          </a:p>
          <a:p>
            <a:pPr marL="342900" indent="-342900">
              <a:buAutoNum type="arabicParenBoth"/>
            </a:pPr>
            <a:r>
              <a:rPr lang="en-US" dirty="0" smtClean="0"/>
              <a:t>capital dollars are usually committed to other projects; </a:t>
            </a:r>
          </a:p>
          <a:p>
            <a:pPr marL="342900" indent="-342900">
              <a:buAutoNum type="arabicParenBoth"/>
            </a:pPr>
            <a:r>
              <a:rPr lang="en-US" dirty="0" smtClean="0"/>
              <a:t>capital dollars are often scarce so projects are competing with other priorities; and</a:t>
            </a:r>
          </a:p>
          <a:p>
            <a:pPr marL="342900" indent="-342900">
              <a:buAutoNum type="arabicParenBoth"/>
            </a:pPr>
            <a:r>
              <a:rPr lang="en-US" dirty="0" smtClean="0"/>
              <a:t>the approval process for requesting new capital dollars is time and resource intensive and requires Board approval. </a:t>
            </a:r>
          </a:p>
          <a:p>
            <a:pPr>
              <a:buNone/>
            </a:pPr>
            <a:r>
              <a:rPr lang="en-US" dirty="0" smtClean="0"/>
              <a:t> </a:t>
            </a:r>
            <a:endParaRPr lang="en-US" dirty="0"/>
          </a:p>
        </p:txBody>
      </p:sp>
      <p:sp>
        <p:nvSpPr>
          <p:cNvPr id="10" name="Oval 9"/>
          <p:cNvSpPr/>
          <p:nvPr/>
        </p:nvSpPr>
        <p:spPr>
          <a:xfrm>
            <a:off x="5562600" y="2667000"/>
            <a:ext cx="2895600" cy="28956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67400" y="3124200"/>
            <a:ext cx="2286000" cy="1754326"/>
          </a:xfrm>
          <a:prstGeom prst="rect">
            <a:avLst/>
          </a:prstGeom>
        </p:spPr>
        <p:txBody>
          <a:bodyPr wrap="square">
            <a:spAutoFit/>
          </a:bodyPr>
          <a:lstStyle/>
          <a:p>
            <a:pPr algn="ctr"/>
            <a:r>
              <a:rPr lang="en-US" dirty="0" smtClean="0"/>
              <a:t>Solution: </a:t>
            </a:r>
          </a:p>
          <a:p>
            <a:pPr algn="ctr"/>
            <a:r>
              <a:rPr lang="en-US" dirty="0" smtClean="0"/>
              <a:t>Fund energy efficiency investments with Energy Performance Contracting (EPC)! </a:t>
            </a:r>
          </a:p>
        </p:txBody>
      </p:sp>
      <p:pic>
        <p:nvPicPr>
          <p:cNvPr id="9" name="Picture 8" descr="Template 2b.jpg"/>
          <p:cNvPicPr>
            <a:picLocks noChangeAspect="1"/>
          </p:cNvPicPr>
          <p:nvPr/>
        </p:nvPicPr>
        <p:blipFill>
          <a:blip r:embed="rId2" cstate="print"/>
          <a:stretch>
            <a:fillRect/>
          </a:stretch>
        </p:blipFill>
        <p:spPr>
          <a:xfrm>
            <a:off x="0" y="5974871"/>
            <a:ext cx="9144000" cy="8831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pPr algn="ctr"/>
            <a:r>
              <a:rPr lang="en-US" sz="3200" b="0" dirty="0" smtClean="0"/>
              <a:t>EPC: program description</a:t>
            </a:r>
            <a:endParaRPr lang="en-US" sz="3200" b="0" dirty="0"/>
          </a:p>
        </p:txBody>
      </p:sp>
      <p:sp>
        <p:nvSpPr>
          <p:cNvPr id="3" name="Content Placeholder 2"/>
          <p:cNvSpPr>
            <a:spLocks noGrp="1"/>
          </p:cNvSpPr>
          <p:nvPr>
            <p:ph idx="1"/>
          </p:nvPr>
        </p:nvSpPr>
        <p:spPr>
          <a:xfrm>
            <a:off x="0" y="838200"/>
            <a:ext cx="9144000" cy="838200"/>
          </a:xfrm>
          <a:solidFill>
            <a:schemeClr val="accent3">
              <a:lumMod val="75000"/>
              <a:alpha val="50000"/>
            </a:schemeClr>
          </a:solidFill>
        </p:spPr>
        <p:txBody>
          <a:bodyPr>
            <a:normAutofit/>
          </a:bodyPr>
          <a:lstStyle/>
          <a:p>
            <a:pPr algn="ctr">
              <a:buNone/>
            </a:pPr>
            <a:r>
              <a:rPr lang="en-US" sz="1800" dirty="0" smtClean="0"/>
              <a:t>	</a:t>
            </a:r>
            <a:r>
              <a:rPr lang="en-US" sz="1800" i="1" dirty="0" smtClean="0"/>
              <a:t>EPC is a financing mechanism that enables the County to execute energy performance improvement projects and water efficiency projects at no capital expense.</a:t>
            </a:r>
          </a:p>
          <a:p>
            <a:pPr>
              <a:buNone/>
            </a:pPr>
            <a:endParaRPr lang="en-US" dirty="0" smtClean="0"/>
          </a:p>
        </p:txBody>
      </p:sp>
      <p:sp>
        <p:nvSpPr>
          <p:cNvPr id="4" name="Text Placeholder 3"/>
          <p:cNvSpPr>
            <a:spLocks noGrp="1"/>
          </p:cNvSpPr>
          <p:nvPr>
            <p:ph type="body" sz="half" idx="2"/>
          </p:nvPr>
        </p:nvSpPr>
        <p:spPr>
          <a:xfrm>
            <a:off x="685800" y="1868531"/>
            <a:ext cx="8001000" cy="1865531"/>
          </a:xfrm>
        </p:spPr>
        <p:txBody>
          <a:bodyPr>
            <a:normAutofit/>
          </a:bodyPr>
          <a:lstStyle/>
          <a:p>
            <a:r>
              <a:rPr lang="en-US" sz="1600" dirty="0" smtClean="0">
                <a:solidFill>
                  <a:schemeClr val="accent6">
                    <a:lumMod val="50000"/>
                  </a:schemeClr>
                </a:solidFill>
              </a:rPr>
              <a:t>Through a State </a:t>
            </a:r>
            <a:r>
              <a:rPr lang="en-US" sz="1600" dirty="0">
                <a:solidFill>
                  <a:schemeClr val="accent6">
                    <a:lumMod val="50000"/>
                  </a:schemeClr>
                </a:solidFill>
              </a:rPr>
              <a:t>of Florida </a:t>
            </a:r>
            <a:r>
              <a:rPr lang="en-US" sz="1600" dirty="0" smtClean="0">
                <a:solidFill>
                  <a:schemeClr val="accent6">
                    <a:lumMod val="50000"/>
                  </a:schemeClr>
                </a:solidFill>
              </a:rPr>
              <a:t>contract (Chapter 489.145 of the State of Florida Statues), MD County can </a:t>
            </a:r>
            <a:r>
              <a:rPr lang="en-US" sz="1600" dirty="0">
                <a:solidFill>
                  <a:schemeClr val="accent6">
                    <a:lumMod val="50000"/>
                  </a:schemeClr>
                </a:solidFill>
              </a:rPr>
              <a:t>access the services of </a:t>
            </a:r>
            <a:r>
              <a:rPr lang="en-US" sz="1600" dirty="0" smtClean="0">
                <a:solidFill>
                  <a:schemeClr val="accent6">
                    <a:lumMod val="50000"/>
                  </a:schemeClr>
                </a:solidFill>
              </a:rPr>
              <a:t>10 companies known </a:t>
            </a:r>
            <a:r>
              <a:rPr lang="en-US" sz="1600" dirty="0">
                <a:solidFill>
                  <a:schemeClr val="accent6">
                    <a:lumMod val="50000"/>
                  </a:schemeClr>
                </a:solidFill>
              </a:rPr>
              <a:t>as </a:t>
            </a:r>
            <a:r>
              <a:rPr lang="en-US" sz="1600" dirty="0" smtClean="0">
                <a:solidFill>
                  <a:schemeClr val="accent6">
                    <a:lumMod val="50000"/>
                  </a:schemeClr>
                </a:solidFill>
              </a:rPr>
              <a:t>Energy </a:t>
            </a:r>
            <a:r>
              <a:rPr lang="en-US" sz="1600" dirty="0">
                <a:solidFill>
                  <a:schemeClr val="accent6">
                    <a:lumMod val="50000"/>
                  </a:schemeClr>
                </a:solidFill>
              </a:rPr>
              <a:t>Services </a:t>
            </a:r>
            <a:r>
              <a:rPr lang="en-US" sz="1600" dirty="0" smtClean="0">
                <a:solidFill>
                  <a:schemeClr val="accent6">
                    <a:lumMod val="50000"/>
                  </a:schemeClr>
                </a:solidFill>
              </a:rPr>
              <a:t>Companies or “ESCOs” to </a:t>
            </a:r>
            <a:r>
              <a:rPr lang="en-US" sz="1600" dirty="0">
                <a:solidFill>
                  <a:schemeClr val="accent6">
                    <a:lumMod val="50000"/>
                  </a:schemeClr>
                </a:solidFill>
              </a:rPr>
              <a:t>provide energy savings improvements for all county </a:t>
            </a:r>
            <a:r>
              <a:rPr lang="en-US" sz="1600" dirty="0" smtClean="0">
                <a:solidFill>
                  <a:schemeClr val="accent6">
                    <a:lumMod val="50000"/>
                  </a:schemeClr>
                </a:solidFill>
              </a:rPr>
              <a:t>facilities. </a:t>
            </a:r>
          </a:p>
          <a:p>
            <a:r>
              <a:rPr lang="en-US" sz="1600" dirty="0" smtClean="0">
                <a:solidFill>
                  <a:schemeClr val="accent6">
                    <a:lumMod val="50000"/>
                  </a:schemeClr>
                </a:solidFill>
              </a:rPr>
              <a:t>The State Vendor Pool includes: </a:t>
            </a:r>
            <a:r>
              <a:rPr lang="en-US" sz="1600" dirty="0" err="1" smtClean="0">
                <a:solidFill>
                  <a:schemeClr val="accent6">
                    <a:lumMod val="50000"/>
                  </a:schemeClr>
                </a:solidFill>
              </a:rPr>
              <a:t>Ameresco</a:t>
            </a:r>
            <a:r>
              <a:rPr lang="en-US" sz="1600" dirty="0" smtClean="0">
                <a:solidFill>
                  <a:schemeClr val="accent6">
                    <a:lumMod val="50000"/>
                  </a:schemeClr>
                </a:solidFill>
              </a:rPr>
              <a:t>, Inc., BGA, Inc., Chevron Energy Solutions, Energy Services Group, Inc., FPL, Honeywell, Johnson Controls, Inc., Siemens Industry, Inc., Schneider Electric Buildings Americas, Inc., and Trane.</a:t>
            </a:r>
          </a:p>
          <a:p>
            <a:endParaRPr lang="en-US" dirty="0"/>
          </a:p>
        </p:txBody>
      </p:sp>
      <p:sp>
        <p:nvSpPr>
          <p:cNvPr id="11" name="Rectangle 10"/>
          <p:cNvSpPr/>
          <p:nvPr/>
        </p:nvSpPr>
        <p:spPr>
          <a:xfrm>
            <a:off x="0" y="3912941"/>
            <a:ext cx="9144000" cy="369332"/>
          </a:xfrm>
          <a:prstGeom prst="rect">
            <a:avLst/>
          </a:prstGeom>
          <a:solidFill>
            <a:schemeClr val="accent3">
              <a:lumMod val="75000"/>
              <a:alpha val="50000"/>
            </a:schemeClr>
          </a:solidFill>
        </p:spPr>
        <p:txBody>
          <a:bodyPr wrap="square">
            <a:spAutoFit/>
          </a:bodyPr>
          <a:lstStyle/>
          <a:p>
            <a:pPr algn="ctr"/>
            <a:r>
              <a:rPr lang="en-US" b="1" i="1" dirty="0" smtClean="0">
                <a:solidFill>
                  <a:prstClr val="black"/>
                </a:solidFill>
                <a:effectLst>
                  <a:outerShdw blurRad="38100" dist="38100" dir="2700000" algn="tl">
                    <a:srgbClr val="000000">
                      <a:alpha val="43137"/>
                    </a:srgbClr>
                  </a:outerShdw>
                </a:effectLst>
              </a:rPr>
              <a:t>Miami-Dade</a:t>
            </a:r>
            <a:r>
              <a:rPr lang="en-US" i="1" dirty="0" smtClean="0">
                <a:solidFill>
                  <a:prstClr val="black"/>
                </a:solidFill>
              </a:rPr>
              <a:t> County has operated a successful EPC program since 1998.</a:t>
            </a:r>
            <a:endParaRPr lang="en-US" i="1" dirty="0"/>
          </a:p>
        </p:txBody>
      </p:sp>
      <p:sp>
        <p:nvSpPr>
          <p:cNvPr id="12" name="Content Placeholder 2"/>
          <p:cNvSpPr txBox="1">
            <a:spLocks/>
          </p:cNvSpPr>
          <p:nvPr/>
        </p:nvSpPr>
        <p:spPr>
          <a:xfrm>
            <a:off x="0" y="4282272"/>
            <a:ext cx="9144000" cy="1929395"/>
          </a:xfrm>
          <a:prstGeom prst="rect">
            <a:avLst/>
          </a:prstGeom>
          <a:solidFill>
            <a:schemeClr val="accent3">
              <a:lumMod val="75000"/>
              <a:alpha val="5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EPC Services Resolution (R-740-08)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Passed in 2008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Established a $40M “Energy Savings Program” for a 5-year period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Waived competitive bidding in favor of the State’s pre-qualified vendor pool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Does not require Board of County Commissioner</a:t>
            </a:r>
            <a:r>
              <a:rPr kumimoji="0" lang="en-US" sz="1600" b="0" i="0" u="none" strike="noStrike" kern="1200" cap="none" spc="0" normalizeH="0" noProof="0" dirty="0" smtClean="0">
                <a:ln>
                  <a:noFill/>
                </a:ln>
                <a:solidFill>
                  <a:schemeClr val="tx1"/>
                </a:solidFill>
                <a:effectLst/>
                <a:uLnTx/>
                <a:uFillTx/>
                <a:latin typeface="+mn-lt"/>
                <a:ea typeface="+mn-ea"/>
                <a:cs typeface="+mn-cs"/>
              </a:rPr>
              <a:t> approval for contracts under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$1 M</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Template 2b.jpg"/>
          <p:cNvPicPr>
            <a:picLocks noChangeAspect="1"/>
          </p:cNvPicPr>
          <p:nvPr/>
        </p:nvPicPr>
        <p:blipFill>
          <a:blip r:embed="rId2" cstate="print"/>
          <a:stretch>
            <a:fillRect/>
          </a:stretch>
        </p:blipFill>
        <p:spPr>
          <a:xfrm>
            <a:off x="0" y="5974871"/>
            <a:ext cx="9144000" cy="8831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209800"/>
            <a:ext cx="4161904" cy="3581400"/>
          </a:xfrm>
        </p:spPr>
        <p:txBody>
          <a:bodyPr>
            <a:normAutofit fontScale="77500" lnSpcReduction="20000"/>
          </a:bodyPr>
          <a:lstStyle/>
          <a:p>
            <a:endParaRPr lang="en-US" sz="2300" dirty="0" smtClean="0"/>
          </a:p>
          <a:p>
            <a:pPr>
              <a:buNone/>
            </a:pPr>
            <a:r>
              <a:rPr lang="en-US" sz="2300" dirty="0" smtClean="0"/>
              <a:t>	Advantage:  Using a lease-purchase agreement finances the purchase of assets, yet the repayment can be treated as an operating expense allowing project savings to accrue to the same budget from which the payments are made. </a:t>
            </a:r>
          </a:p>
          <a:p>
            <a:pPr>
              <a:buNone/>
            </a:pPr>
            <a:endParaRPr lang="en-US" sz="2300" dirty="0" smtClean="0"/>
          </a:p>
          <a:p>
            <a:pPr>
              <a:buNone/>
            </a:pPr>
            <a:r>
              <a:rPr lang="en-US" sz="2300" dirty="0" smtClean="0"/>
              <a:t>	Savings free up $$$ for further investments in energy efficiency and feed the cycle of continuous energy management.</a:t>
            </a:r>
          </a:p>
          <a:p>
            <a:endParaRPr lang="en-US" dirty="0"/>
          </a:p>
        </p:txBody>
      </p:sp>
      <p:sp>
        <p:nvSpPr>
          <p:cNvPr id="4" name="Content Placeholder 3"/>
          <p:cNvSpPr>
            <a:spLocks noGrp="1"/>
          </p:cNvSpPr>
          <p:nvPr>
            <p:ph sz="half" idx="2"/>
          </p:nvPr>
        </p:nvSpPr>
        <p:spPr>
          <a:xfrm>
            <a:off x="0" y="1066800"/>
            <a:ext cx="9144000" cy="609600"/>
          </a:xfrm>
          <a:solidFill>
            <a:schemeClr val="accent3">
              <a:lumMod val="75000"/>
              <a:alpha val="65000"/>
            </a:schemeClr>
          </a:solidFill>
        </p:spPr>
        <p:txBody>
          <a:bodyPr>
            <a:normAutofit fontScale="77500" lnSpcReduction="20000"/>
          </a:bodyPr>
          <a:lstStyle/>
          <a:p>
            <a:pPr algn="ctr">
              <a:buNone/>
            </a:pPr>
            <a:r>
              <a:rPr lang="en-US" sz="2100" i="1" dirty="0" smtClean="0"/>
              <a:t>EPC projects are implemented through tax-exempt municipal-lease </a:t>
            </a:r>
          </a:p>
          <a:p>
            <a:pPr algn="ctr">
              <a:buNone/>
            </a:pPr>
            <a:r>
              <a:rPr lang="en-US" sz="2100" i="1" dirty="0" smtClean="0"/>
              <a:t>purchase agreements or other third party financing. </a:t>
            </a:r>
          </a:p>
          <a:p>
            <a:pPr algn="ctr">
              <a:buNone/>
            </a:pPr>
            <a:endParaRPr lang="en-US" sz="2100" i="1" dirty="0" smtClean="0"/>
          </a:p>
          <a:p>
            <a:endParaRPr lang="en-US" dirty="0"/>
          </a:p>
        </p:txBody>
      </p:sp>
      <p:sp>
        <p:nvSpPr>
          <p:cNvPr id="5" name="Title 1"/>
          <p:cNvSpPr>
            <a:spLocks noGrp="1"/>
          </p:cNvSpPr>
          <p:nvPr>
            <p:ph type="title"/>
          </p:nvPr>
        </p:nvSpPr>
        <p:spPr>
          <a:xfrm>
            <a:off x="0" y="76200"/>
            <a:ext cx="9144000" cy="990600"/>
          </a:xfrm>
        </p:spPr>
        <p:txBody>
          <a:bodyPr>
            <a:normAutofit/>
          </a:bodyPr>
          <a:lstStyle/>
          <a:p>
            <a:pPr algn="ctr"/>
            <a:r>
              <a:rPr lang="en-US" sz="3200" b="0" dirty="0" smtClean="0"/>
              <a:t>EPC: advantages</a:t>
            </a:r>
            <a:endParaRPr lang="en-US" sz="3200" b="0" dirty="0"/>
          </a:p>
        </p:txBody>
      </p:sp>
      <p:pic>
        <p:nvPicPr>
          <p:cNvPr id="7" name="Picture 3"/>
          <p:cNvPicPr>
            <a:picLocks noChangeAspect="1" noChangeArrowheads="1"/>
          </p:cNvPicPr>
          <p:nvPr/>
        </p:nvPicPr>
        <p:blipFill>
          <a:blip r:embed="rId2" cstate="print"/>
          <a:srcRect/>
          <a:stretch>
            <a:fillRect/>
          </a:stretch>
        </p:blipFill>
        <p:spPr bwMode="auto">
          <a:xfrm>
            <a:off x="4161904" y="2286000"/>
            <a:ext cx="4982096" cy="2895600"/>
          </a:xfrm>
          <a:prstGeom prst="rect">
            <a:avLst/>
          </a:prstGeom>
          <a:noFill/>
          <a:ln w="9525">
            <a:noFill/>
            <a:miter lim="800000"/>
            <a:headEnd/>
            <a:tailEnd/>
          </a:ln>
        </p:spPr>
      </p:pic>
      <p:pic>
        <p:nvPicPr>
          <p:cNvPr id="8" name="Picture 7" descr="Template 2b.jpg"/>
          <p:cNvPicPr>
            <a:picLocks noChangeAspect="1"/>
          </p:cNvPicPr>
          <p:nvPr/>
        </p:nvPicPr>
        <p:blipFill>
          <a:blip r:embed="rId3" cstate="print"/>
          <a:stretch>
            <a:fillRect/>
          </a:stretch>
        </p:blipFill>
        <p:spPr>
          <a:xfrm>
            <a:off x="0" y="5974871"/>
            <a:ext cx="9144000" cy="8831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3200" dirty="0" smtClean="0"/>
              <a:t>EPC: process</a:t>
            </a:r>
            <a:endParaRPr lang="en-US" sz="3200" dirty="0"/>
          </a:p>
        </p:txBody>
      </p:sp>
      <p:pic>
        <p:nvPicPr>
          <p:cNvPr id="6" name="Picture 5" descr="Template 2b.jpg"/>
          <p:cNvPicPr>
            <a:picLocks noChangeAspect="1"/>
          </p:cNvPicPr>
          <p:nvPr/>
        </p:nvPicPr>
        <p:blipFill>
          <a:blip r:embed="rId2" cstate="print"/>
          <a:stretch>
            <a:fillRect/>
          </a:stretch>
        </p:blipFill>
        <p:spPr>
          <a:xfrm>
            <a:off x="0" y="5974871"/>
            <a:ext cx="9144000" cy="883129"/>
          </a:xfrm>
          <a:prstGeom prst="rect">
            <a:avLst/>
          </a:prstGeom>
        </p:spPr>
      </p:pic>
      <p:graphicFrame>
        <p:nvGraphicFramePr>
          <p:cNvPr id="4" name="Diagram 3"/>
          <p:cNvGraphicFramePr/>
          <p:nvPr>
            <p:extLst>
              <p:ext uri="{D42A27DB-BD31-4B8C-83A1-F6EECF244321}">
                <p14:modId xmlns:p14="http://schemas.microsoft.com/office/powerpoint/2010/main" val="1717183348"/>
              </p:ext>
            </p:extLst>
          </p:nvPr>
        </p:nvGraphicFramePr>
        <p:xfrm>
          <a:off x="192157" y="559343"/>
          <a:ext cx="8763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52400" y="5153773"/>
            <a:ext cx="8839200" cy="738664"/>
          </a:xfrm>
          <a:prstGeom prst="rect">
            <a:avLst/>
          </a:prstGeom>
        </p:spPr>
        <p:txBody>
          <a:bodyPr wrap="square">
            <a:spAutoFit/>
          </a:bodyPr>
          <a:lstStyle/>
          <a:p>
            <a:r>
              <a:rPr lang="en-US" sz="1400" dirty="0" smtClean="0"/>
              <a:t>*The </a:t>
            </a:r>
            <a:r>
              <a:rPr lang="en-US" sz="1400" dirty="0"/>
              <a:t>Statues also allow savings that can be achieved from avoided maintenance as credits towards the viability of a project. The County, however, has chosen to allow credits only on maintenance presently performed by outside contractors, and from avoided parts or supplies purchases.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1257300" y="3552119"/>
            <a:ext cx="0" cy="700165"/>
          </a:xfrm>
          <a:prstGeom prst="line">
            <a:avLst/>
          </a:prstGeom>
          <a:noFill/>
          <a:ln w="6350">
            <a:solidFill>
              <a:schemeClr val="bg2"/>
            </a:solidFill>
            <a:round/>
            <a:headEnd/>
            <a:tailEnd/>
          </a:ln>
        </p:spPr>
        <p:txBody>
          <a:bodyPr wrap="none" anchor="ctr"/>
          <a:lstStyle/>
          <a:p>
            <a:endParaRPr lang="en-US"/>
          </a:p>
        </p:txBody>
      </p:sp>
      <p:sp>
        <p:nvSpPr>
          <p:cNvPr id="3075" name="Line 3"/>
          <p:cNvSpPr>
            <a:spLocks noChangeShapeType="1"/>
          </p:cNvSpPr>
          <p:nvPr/>
        </p:nvSpPr>
        <p:spPr bwMode="auto">
          <a:xfrm>
            <a:off x="5129262" y="3025402"/>
            <a:ext cx="0" cy="560132"/>
          </a:xfrm>
          <a:prstGeom prst="line">
            <a:avLst/>
          </a:prstGeom>
          <a:noFill/>
          <a:ln w="6350">
            <a:solidFill>
              <a:schemeClr val="bg2"/>
            </a:solidFill>
            <a:round/>
            <a:headEnd/>
            <a:tailEnd/>
          </a:ln>
        </p:spPr>
        <p:txBody>
          <a:bodyPr wrap="none" anchor="ctr"/>
          <a:lstStyle/>
          <a:p>
            <a:endParaRPr lang="en-US"/>
          </a:p>
        </p:txBody>
      </p:sp>
      <p:sp>
        <p:nvSpPr>
          <p:cNvPr id="3076" name="Line 4"/>
          <p:cNvSpPr>
            <a:spLocks noChangeShapeType="1"/>
          </p:cNvSpPr>
          <p:nvPr/>
        </p:nvSpPr>
        <p:spPr bwMode="auto">
          <a:xfrm>
            <a:off x="2933700" y="3552119"/>
            <a:ext cx="0" cy="700165"/>
          </a:xfrm>
          <a:prstGeom prst="line">
            <a:avLst/>
          </a:prstGeom>
          <a:noFill/>
          <a:ln w="6350">
            <a:solidFill>
              <a:schemeClr val="bg2"/>
            </a:solidFill>
            <a:round/>
            <a:headEnd/>
            <a:tailEnd/>
          </a:ln>
        </p:spPr>
        <p:txBody>
          <a:bodyPr wrap="none" anchor="ctr"/>
          <a:lstStyle/>
          <a:p>
            <a:endParaRPr lang="en-US"/>
          </a:p>
        </p:txBody>
      </p:sp>
      <p:sp>
        <p:nvSpPr>
          <p:cNvPr id="3077" name="Line 5"/>
          <p:cNvSpPr>
            <a:spLocks noChangeShapeType="1"/>
          </p:cNvSpPr>
          <p:nvPr/>
        </p:nvSpPr>
        <p:spPr bwMode="auto">
          <a:xfrm>
            <a:off x="2095500" y="3104944"/>
            <a:ext cx="0" cy="490116"/>
          </a:xfrm>
          <a:prstGeom prst="line">
            <a:avLst/>
          </a:prstGeom>
          <a:noFill/>
          <a:ln w="6350">
            <a:solidFill>
              <a:schemeClr val="bg2"/>
            </a:solidFill>
            <a:round/>
            <a:headEnd/>
            <a:tailEnd/>
          </a:ln>
        </p:spPr>
        <p:txBody>
          <a:bodyPr wrap="none" anchor="ctr"/>
          <a:lstStyle/>
          <a:p>
            <a:endParaRPr lang="en-US"/>
          </a:p>
        </p:txBody>
      </p:sp>
      <p:sp>
        <p:nvSpPr>
          <p:cNvPr id="3078" name="Line 6"/>
          <p:cNvSpPr>
            <a:spLocks noChangeShapeType="1"/>
          </p:cNvSpPr>
          <p:nvPr/>
        </p:nvSpPr>
        <p:spPr bwMode="auto">
          <a:xfrm>
            <a:off x="6438900" y="3025402"/>
            <a:ext cx="0" cy="560132"/>
          </a:xfrm>
          <a:prstGeom prst="line">
            <a:avLst/>
          </a:prstGeom>
          <a:noFill/>
          <a:ln w="6350">
            <a:solidFill>
              <a:schemeClr val="bg2"/>
            </a:solidFill>
            <a:round/>
            <a:headEnd/>
            <a:tailEnd/>
          </a:ln>
        </p:spPr>
        <p:txBody>
          <a:bodyPr wrap="none" anchor="ctr"/>
          <a:lstStyle/>
          <a:p>
            <a:endParaRPr lang="en-US"/>
          </a:p>
        </p:txBody>
      </p:sp>
      <p:sp>
        <p:nvSpPr>
          <p:cNvPr id="3079" name="Line 7"/>
          <p:cNvSpPr>
            <a:spLocks noChangeShapeType="1"/>
          </p:cNvSpPr>
          <p:nvPr/>
        </p:nvSpPr>
        <p:spPr bwMode="auto">
          <a:xfrm>
            <a:off x="4394417" y="3518424"/>
            <a:ext cx="0" cy="700165"/>
          </a:xfrm>
          <a:prstGeom prst="line">
            <a:avLst/>
          </a:prstGeom>
          <a:noFill/>
          <a:ln w="6350">
            <a:solidFill>
              <a:schemeClr val="bg2"/>
            </a:solidFill>
            <a:round/>
            <a:headEnd/>
            <a:tailEnd/>
          </a:ln>
        </p:spPr>
        <p:txBody>
          <a:bodyPr wrap="none" anchor="ctr"/>
          <a:lstStyle/>
          <a:p>
            <a:endParaRPr lang="en-US"/>
          </a:p>
        </p:txBody>
      </p:sp>
      <p:sp>
        <p:nvSpPr>
          <p:cNvPr id="3080" name="Line 8"/>
          <p:cNvSpPr>
            <a:spLocks noChangeShapeType="1"/>
          </p:cNvSpPr>
          <p:nvPr/>
        </p:nvSpPr>
        <p:spPr bwMode="auto">
          <a:xfrm>
            <a:off x="7048500" y="3552119"/>
            <a:ext cx="0" cy="700165"/>
          </a:xfrm>
          <a:prstGeom prst="line">
            <a:avLst/>
          </a:prstGeom>
          <a:noFill/>
          <a:ln w="6350">
            <a:solidFill>
              <a:schemeClr val="bg2"/>
            </a:solidFill>
            <a:round/>
            <a:headEnd/>
            <a:tailEnd/>
          </a:ln>
        </p:spPr>
        <p:txBody>
          <a:bodyPr wrap="none" anchor="ctr"/>
          <a:lstStyle/>
          <a:p>
            <a:endParaRPr lang="en-US"/>
          </a:p>
        </p:txBody>
      </p:sp>
      <p:pic>
        <p:nvPicPr>
          <p:cNvPr id="3081" name="Picture 9" descr="Miami Women Detention Center annex"/>
          <p:cNvPicPr>
            <a:picLocks noChangeAspect="1" noChangeArrowheads="1"/>
          </p:cNvPicPr>
          <p:nvPr/>
        </p:nvPicPr>
        <p:blipFill>
          <a:blip r:embed="rId3" cstate="print"/>
          <a:srcRect r="4451" b="5090"/>
          <a:stretch>
            <a:fillRect/>
          </a:stretch>
        </p:blipFill>
        <p:spPr bwMode="auto">
          <a:xfrm>
            <a:off x="358393" y="4140764"/>
            <a:ext cx="1529227" cy="1092305"/>
          </a:xfrm>
          <a:prstGeom prst="rect">
            <a:avLst/>
          </a:prstGeom>
          <a:noFill/>
          <a:ln w="9525">
            <a:solidFill>
              <a:schemeClr val="accent3">
                <a:lumMod val="50000"/>
              </a:schemeClr>
            </a:solidFill>
            <a:miter lim="800000"/>
            <a:headEnd/>
            <a:tailEnd/>
          </a:ln>
        </p:spPr>
      </p:pic>
      <p:pic>
        <p:nvPicPr>
          <p:cNvPr id="3082" name="Picture 10" descr="4048261925_a70c928f22_z"/>
          <p:cNvPicPr>
            <a:picLocks noChangeAspect="1" noChangeArrowheads="1"/>
          </p:cNvPicPr>
          <p:nvPr/>
        </p:nvPicPr>
        <p:blipFill>
          <a:blip r:embed="rId4" cstate="print"/>
          <a:srcRect t="48938" r="4500" b="438"/>
          <a:stretch>
            <a:fillRect/>
          </a:stretch>
        </p:blipFill>
        <p:spPr bwMode="auto">
          <a:xfrm>
            <a:off x="2247900" y="4141668"/>
            <a:ext cx="1539630" cy="1090498"/>
          </a:xfrm>
          <a:prstGeom prst="rect">
            <a:avLst/>
          </a:prstGeom>
          <a:noFill/>
          <a:ln w="9525">
            <a:solidFill>
              <a:schemeClr val="accent3">
                <a:lumMod val="50000"/>
              </a:schemeClr>
            </a:solidFill>
            <a:miter lim="800000"/>
            <a:headEnd/>
            <a:tailEnd/>
          </a:ln>
        </p:spPr>
      </p:pic>
      <p:pic>
        <p:nvPicPr>
          <p:cNvPr id="3083" name="Picture 11" descr="iStock_000009838213Mediumchiller"/>
          <p:cNvPicPr>
            <a:picLocks noChangeAspect="1" noChangeArrowheads="1"/>
          </p:cNvPicPr>
          <p:nvPr/>
        </p:nvPicPr>
        <p:blipFill>
          <a:blip r:embed="rId5" cstate="print"/>
          <a:srcRect l="11803"/>
          <a:stretch>
            <a:fillRect/>
          </a:stretch>
        </p:blipFill>
        <p:spPr bwMode="auto">
          <a:xfrm>
            <a:off x="4145004" y="4139614"/>
            <a:ext cx="1629789" cy="1114846"/>
          </a:xfrm>
          <a:prstGeom prst="rect">
            <a:avLst/>
          </a:prstGeom>
          <a:noFill/>
          <a:ln w="9525">
            <a:solidFill>
              <a:schemeClr val="accent3">
                <a:lumMod val="50000"/>
              </a:schemeClr>
            </a:solidFill>
            <a:miter lim="800000"/>
            <a:headEnd/>
            <a:tailEnd/>
          </a:ln>
        </p:spPr>
      </p:pic>
      <p:pic>
        <p:nvPicPr>
          <p:cNvPr id="3084" name="Picture 12" descr="Miami International Airport Image from Web"/>
          <p:cNvPicPr>
            <a:picLocks noChangeAspect="1" noChangeArrowheads="1"/>
          </p:cNvPicPr>
          <p:nvPr/>
        </p:nvPicPr>
        <p:blipFill>
          <a:blip r:embed="rId6" cstate="print"/>
          <a:srcRect l="29742" t="20671" r="31398" b="3328"/>
          <a:stretch>
            <a:fillRect/>
          </a:stretch>
        </p:blipFill>
        <p:spPr bwMode="auto">
          <a:xfrm>
            <a:off x="6278563" y="4138297"/>
            <a:ext cx="1673134" cy="1130449"/>
          </a:xfrm>
          <a:prstGeom prst="rect">
            <a:avLst/>
          </a:prstGeom>
          <a:noFill/>
          <a:ln w="9525">
            <a:solidFill>
              <a:schemeClr val="accent3">
                <a:lumMod val="50000"/>
              </a:schemeClr>
            </a:solidFill>
            <a:miter lim="800000"/>
            <a:headEnd/>
            <a:tailEnd/>
          </a:ln>
        </p:spPr>
      </p:pic>
      <p:sp>
        <p:nvSpPr>
          <p:cNvPr id="3085" name="Text Box 13"/>
          <p:cNvSpPr txBox="1">
            <a:spLocks noChangeArrowheads="1"/>
          </p:cNvSpPr>
          <p:nvPr/>
        </p:nvSpPr>
        <p:spPr bwMode="auto">
          <a:xfrm>
            <a:off x="1257300" y="1181601"/>
            <a:ext cx="2179410" cy="769441"/>
          </a:xfrm>
          <a:prstGeom prst="rect">
            <a:avLst/>
          </a:prstGeom>
          <a:noFill/>
          <a:ln w="9525">
            <a:noFill/>
            <a:miter lim="800000"/>
            <a:headEnd/>
            <a:tailEnd/>
          </a:ln>
        </p:spPr>
        <p:txBody>
          <a:bodyPr wrap="square">
            <a:spAutoFit/>
          </a:bodyPr>
          <a:lstStyle/>
          <a:p>
            <a:pPr eaLnBrk="0" hangingPunct="0">
              <a:lnSpc>
                <a:spcPct val="100000"/>
              </a:lnSpc>
              <a:spcAft>
                <a:spcPct val="0"/>
              </a:spcAft>
            </a:pPr>
            <a:r>
              <a:rPr lang="en-US" sz="1200" b="1" dirty="0">
                <a:ea typeface="MS PGothic"/>
                <a:cs typeface="MS PGothic"/>
              </a:rPr>
              <a:t>Data &amp; Operations </a:t>
            </a:r>
            <a:r>
              <a:rPr lang="en-US" sz="1200" b="1" dirty="0" smtClean="0">
                <a:ea typeface="MS PGothic"/>
                <a:cs typeface="MS PGothic"/>
              </a:rPr>
              <a:t>Buildings</a:t>
            </a:r>
          </a:p>
          <a:p>
            <a:pPr algn="l" eaLnBrk="0" hangingPunct="0">
              <a:spcAft>
                <a:spcPct val="0"/>
              </a:spcAft>
            </a:pPr>
            <a:r>
              <a:rPr lang="en-US" sz="1000" b="0" dirty="0" smtClean="0">
                <a:ea typeface="MS PGothic"/>
                <a:cs typeface="MS PGothic"/>
              </a:rPr>
              <a:t>• </a:t>
            </a:r>
            <a:r>
              <a:rPr lang="en-US" sz="1000" b="0" dirty="0">
                <a:ea typeface="MS PGothic"/>
                <a:cs typeface="MS PGothic"/>
              </a:rPr>
              <a:t>Back-up Generation</a:t>
            </a:r>
          </a:p>
          <a:p>
            <a:pPr algn="l" eaLnBrk="0" hangingPunct="0">
              <a:spcAft>
                <a:spcPct val="0"/>
              </a:spcAft>
              <a:buFontTx/>
              <a:buChar char="•"/>
            </a:pPr>
            <a:r>
              <a:rPr lang="en-US" sz="1000" b="0" dirty="0">
                <a:ea typeface="MS PGothic"/>
                <a:cs typeface="MS PGothic"/>
              </a:rPr>
              <a:t> Building infrastructure ECMs</a:t>
            </a:r>
          </a:p>
        </p:txBody>
      </p:sp>
      <p:sp>
        <p:nvSpPr>
          <p:cNvPr id="3086" name="Text Box 14"/>
          <p:cNvSpPr txBox="1">
            <a:spLocks noChangeArrowheads="1"/>
          </p:cNvSpPr>
          <p:nvPr/>
        </p:nvSpPr>
        <p:spPr bwMode="auto">
          <a:xfrm>
            <a:off x="5977378" y="1321248"/>
            <a:ext cx="2708835" cy="584775"/>
          </a:xfrm>
          <a:prstGeom prst="rect">
            <a:avLst/>
          </a:prstGeom>
          <a:noFill/>
          <a:ln w="9525">
            <a:noFill/>
            <a:miter lim="800000"/>
            <a:headEnd/>
            <a:tailEnd/>
          </a:ln>
        </p:spPr>
        <p:txBody>
          <a:bodyPr wrap="square">
            <a:spAutoFit/>
          </a:bodyPr>
          <a:lstStyle/>
          <a:p>
            <a:pPr eaLnBrk="0" hangingPunct="0">
              <a:lnSpc>
                <a:spcPct val="100000"/>
              </a:lnSpc>
              <a:spcAft>
                <a:spcPct val="0"/>
              </a:spcAft>
            </a:pPr>
            <a:r>
              <a:rPr lang="en-US" sz="1200" b="1" dirty="0">
                <a:ea typeface="MS PGothic"/>
                <a:cs typeface="MS PGothic"/>
              </a:rPr>
              <a:t>Downtown Loop</a:t>
            </a:r>
            <a:endParaRPr lang="en-US" sz="1000" b="1" dirty="0">
              <a:ea typeface="MS PGothic"/>
              <a:cs typeface="MS PGothic"/>
            </a:endParaRPr>
          </a:p>
          <a:p>
            <a:pPr algn="l" eaLnBrk="0" hangingPunct="0">
              <a:spcAft>
                <a:spcPct val="0"/>
              </a:spcAft>
            </a:pPr>
            <a:r>
              <a:rPr lang="en-US" sz="1000" b="0" dirty="0">
                <a:ea typeface="MS PGothic"/>
                <a:cs typeface="MS PGothic"/>
              </a:rPr>
              <a:t>• Implement Variable Flow CHW System</a:t>
            </a:r>
          </a:p>
          <a:p>
            <a:pPr algn="l" eaLnBrk="0" hangingPunct="0">
              <a:spcAft>
                <a:spcPct val="0"/>
              </a:spcAft>
            </a:pPr>
            <a:r>
              <a:rPr lang="en-US" sz="1000" b="0" dirty="0">
                <a:ea typeface="MS PGothic"/>
                <a:cs typeface="MS PGothic"/>
              </a:rPr>
              <a:t>• Connected New Building to CHW Loop</a:t>
            </a:r>
          </a:p>
        </p:txBody>
      </p:sp>
      <p:sp>
        <p:nvSpPr>
          <p:cNvPr id="3087" name="Text Box 15"/>
          <p:cNvSpPr txBox="1">
            <a:spLocks noChangeArrowheads="1"/>
          </p:cNvSpPr>
          <p:nvPr/>
        </p:nvSpPr>
        <p:spPr bwMode="auto">
          <a:xfrm>
            <a:off x="2133600" y="5250359"/>
            <a:ext cx="2179408" cy="769441"/>
          </a:xfrm>
          <a:prstGeom prst="rect">
            <a:avLst/>
          </a:prstGeom>
          <a:noFill/>
          <a:ln w="9525">
            <a:noFill/>
            <a:miter lim="800000"/>
            <a:headEnd/>
            <a:tailEnd/>
          </a:ln>
        </p:spPr>
        <p:txBody>
          <a:bodyPr wrap="square">
            <a:spAutoFit/>
          </a:bodyPr>
          <a:lstStyle/>
          <a:p>
            <a:pPr algn="l" eaLnBrk="0" hangingPunct="0">
              <a:lnSpc>
                <a:spcPct val="100000"/>
              </a:lnSpc>
              <a:spcAft>
                <a:spcPct val="0"/>
              </a:spcAft>
            </a:pPr>
            <a:r>
              <a:rPr lang="en-US" sz="1200" b="1" dirty="0">
                <a:ea typeface="MS PGothic"/>
                <a:cs typeface="MS PGothic"/>
              </a:rPr>
              <a:t>Downtown Buildings</a:t>
            </a:r>
            <a:r>
              <a:rPr lang="en-US" sz="1000" b="1" dirty="0">
                <a:ea typeface="MS PGothic"/>
                <a:cs typeface="MS PGothic"/>
              </a:rPr>
              <a:t> </a:t>
            </a:r>
            <a:r>
              <a:rPr lang="en-US" sz="1200" b="1" dirty="0" smtClean="0">
                <a:ea typeface="MS PGothic"/>
                <a:cs typeface="MS PGothic"/>
              </a:rPr>
              <a:t>&amp; </a:t>
            </a:r>
            <a:r>
              <a:rPr lang="en-US" sz="1200" b="1" dirty="0">
                <a:ea typeface="MS PGothic"/>
                <a:cs typeface="MS PGothic"/>
              </a:rPr>
              <a:t>Courthouses</a:t>
            </a:r>
            <a:endParaRPr lang="en-US" sz="1000" b="1" dirty="0">
              <a:ea typeface="MS PGothic"/>
              <a:cs typeface="MS PGothic"/>
            </a:endParaRPr>
          </a:p>
          <a:p>
            <a:pPr algn="l" eaLnBrk="0" hangingPunct="0">
              <a:lnSpc>
                <a:spcPct val="100000"/>
              </a:lnSpc>
              <a:spcAft>
                <a:spcPct val="0"/>
              </a:spcAft>
              <a:buFontTx/>
              <a:buChar char="•"/>
            </a:pPr>
            <a:r>
              <a:rPr lang="en-US" sz="1000" b="0" dirty="0">
                <a:ea typeface="MS PGothic"/>
                <a:cs typeface="MS PGothic"/>
              </a:rPr>
              <a:t> Multiple ECMs </a:t>
            </a:r>
          </a:p>
          <a:p>
            <a:pPr algn="l" eaLnBrk="0" hangingPunct="0">
              <a:lnSpc>
                <a:spcPct val="100000"/>
              </a:lnSpc>
              <a:spcAft>
                <a:spcPct val="0"/>
              </a:spcAft>
              <a:buFontTx/>
              <a:buChar char="•"/>
            </a:pPr>
            <a:r>
              <a:rPr lang="en-US" sz="1000" b="0" dirty="0">
                <a:ea typeface="MS PGothic"/>
                <a:cs typeface="MS PGothic"/>
              </a:rPr>
              <a:t> Solved plumbing leak issues</a:t>
            </a:r>
          </a:p>
        </p:txBody>
      </p:sp>
      <p:pic>
        <p:nvPicPr>
          <p:cNvPr id="3088" name="Picture 16" descr="Downtown Loop"/>
          <p:cNvPicPr>
            <a:picLocks noChangeAspect="1" noChangeArrowheads="1"/>
          </p:cNvPicPr>
          <p:nvPr/>
        </p:nvPicPr>
        <p:blipFill>
          <a:blip r:embed="rId7" cstate="print"/>
          <a:srcRect l="14998" t="25357" r="38048" b="32854"/>
          <a:stretch>
            <a:fillRect/>
          </a:stretch>
        </p:blipFill>
        <p:spPr bwMode="auto">
          <a:xfrm>
            <a:off x="6133228" y="1981946"/>
            <a:ext cx="1633256" cy="1088837"/>
          </a:xfrm>
          <a:prstGeom prst="rect">
            <a:avLst/>
          </a:prstGeom>
          <a:noFill/>
          <a:ln w="9525">
            <a:solidFill>
              <a:schemeClr val="accent3">
                <a:lumMod val="50000"/>
              </a:schemeClr>
            </a:solidFill>
            <a:miter lim="800000"/>
            <a:headEnd/>
            <a:tailEnd/>
          </a:ln>
        </p:spPr>
      </p:pic>
      <p:sp>
        <p:nvSpPr>
          <p:cNvPr id="3089" name="Line 17"/>
          <p:cNvSpPr>
            <a:spLocks noChangeShapeType="1"/>
          </p:cNvSpPr>
          <p:nvPr/>
        </p:nvSpPr>
        <p:spPr bwMode="auto">
          <a:xfrm>
            <a:off x="730249" y="3585534"/>
            <a:ext cx="7566381" cy="0"/>
          </a:xfrm>
          <a:prstGeom prst="line">
            <a:avLst/>
          </a:prstGeom>
          <a:noFill/>
          <a:ln w="38100">
            <a:solidFill>
              <a:schemeClr val="hlink"/>
            </a:solidFill>
            <a:round/>
            <a:headEnd/>
            <a:tailEnd type="stealth" w="med" len="med"/>
          </a:ln>
        </p:spPr>
        <p:txBody>
          <a:bodyPr wrap="none" anchor="ctr"/>
          <a:lstStyle/>
          <a:p>
            <a:endParaRPr lang="en-US"/>
          </a:p>
        </p:txBody>
      </p:sp>
      <p:sp>
        <p:nvSpPr>
          <p:cNvPr id="3090" name="Text Box 18"/>
          <p:cNvSpPr txBox="1">
            <a:spLocks noChangeArrowheads="1"/>
          </p:cNvSpPr>
          <p:nvPr/>
        </p:nvSpPr>
        <p:spPr bwMode="auto">
          <a:xfrm>
            <a:off x="1028700" y="3266970"/>
            <a:ext cx="568692" cy="276999"/>
          </a:xfrm>
          <a:prstGeom prst="rect">
            <a:avLst/>
          </a:prstGeom>
          <a:noFill/>
          <a:ln w="9525">
            <a:noFill/>
            <a:miter lim="800000"/>
            <a:headEnd/>
            <a:tailEnd/>
          </a:ln>
        </p:spPr>
        <p:txBody>
          <a:bodyPr wrap="square">
            <a:spAutoFit/>
          </a:bodyPr>
          <a:lstStyle/>
          <a:p>
            <a:pPr algn="l" eaLnBrk="0" hangingPunct="0">
              <a:lnSpc>
                <a:spcPct val="100000"/>
              </a:lnSpc>
              <a:spcBef>
                <a:spcPct val="0"/>
              </a:spcBef>
              <a:spcAft>
                <a:spcPct val="0"/>
              </a:spcAft>
            </a:pPr>
            <a:r>
              <a:rPr lang="en-US" sz="1200" b="0" dirty="0">
                <a:solidFill>
                  <a:srgbClr val="0000FF"/>
                </a:solidFill>
                <a:ea typeface="MS PGothic"/>
                <a:cs typeface="MS PGothic"/>
              </a:rPr>
              <a:t>2000</a:t>
            </a:r>
            <a:endParaRPr lang="en-US" sz="2400" b="0" dirty="0">
              <a:solidFill>
                <a:schemeClr val="tx1"/>
              </a:solidFill>
              <a:ea typeface="MS PGothic"/>
              <a:cs typeface="MS PGothic"/>
            </a:endParaRPr>
          </a:p>
        </p:txBody>
      </p:sp>
      <p:sp>
        <p:nvSpPr>
          <p:cNvPr id="3091" name="Text Box 19"/>
          <p:cNvSpPr txBox="1">
            <a:spLocks noChangeArrowheads="1"/>
          </p:cNvSpPr>
          <p:nvPr/>
        </p:nvSpPr>
        <p:spPr bwMode="auto">
          <a:xfrm>
            <a:off x="1816099" y="3647970"/>
            <a:ext cx="769815" cy="276999"/>
          </a:xfrm>
          <a:prstGeom prst="rect">
            <a:avLst/>
          </a:prstGeom>
          <a:noFill/>
          <a:ln w="9525">
            <a:noFill/>
            <a:miter lim="800000"/>
            <a:headEnd/>
            <a:tailEnd/>
          </a:ln>
        </p:spPr>
        <p:txBody>
          <a:bodyPr wrap="square">
            <a:spAutoFit/>
          </a:bodyPr>
          <a:lstStyle/>
          <a:p>
            <a:pPr algn="l" eaLnBrk="0" hangingPunct="0">
              <a:lnSpc>
                <a:spcPct val="100000"/>
              </a:lnSpc>
              <a:spcBef>
                <a:spcPct val="0"/>
              </a:spcBef>
              <a:spcAft>
                <a:spcPct val="0"/>
              </a:spcAft>
            </a:pPr>
            <a:r>
              <a:rPr lang="en-US" sz="1200" b="0" dirty="0">
                <a:solidFill>
                  <a:srgbClr val="0000FF"/>
                </a:solidFill>
                <a:ea typeface="MS PGothic"/>
                <a:cs typeface="MS PGothic"/>
              </a:rPr>
              <a:t>2000</a:t>
            </a:r>
            <a:endParaRPr lang="en-US" sz="2400" b="0" dirty="0">
              <a:solidFill>
                <a:schemeClr val="tx1"/>
              </a:solidFill>
              <a:ea typeface="MS PGothic"/>
              <a:cs typeface="MS PGothic"/>
            </a:endParaRPr>
          </a:p>
        </p:txBody>
      </p:sp>
      <p:sp>
        <p:nvSpPr>
          <p:cNvPr id="3092" name="Text Box 20"/>
          <p:cNvSpPr txBox="1">
            <a:spLocks noChangeArrowheads="1"/>
          </p:cNvSpPr>
          <p:nvPr/>
        </p:nvSpPr>
        <p:spPr bwMode="auto">
          <a:xfrm>
            <a:off x="2628900" y="3266970"/>
            <a:ext cx="568692" cy="276999"/>
          </a:xfrm>
          <a:prstGeom prst="rect">
            <a:avLst/>
          </a:prstGeom>
          <a:noFill/>
          <a:ln w="9525">
            <a:noFill/>
            <a:miter lim="800000"/>
            <a:headEnd/>
            <a:tailEnd/>
          </a:ln>
        </p:spPr>
        <p:txBody>
          <a:bodyPr wrap="square">
            <a:spAutoFit/>
          </a:bodyPr>
          <a:lstStyle/>
          <a:p>
            <a:pPr algn="l" eaLnBrk="0" hangingPunct="0">
              <a:lnSpc>
                <a:spcPct val="100000"/>
              </a:lnSpc>
              <a:spcBef>
                <a:spcPct val="0"/>
              </a:spcBef>
              <a:spcAft>
                <a:spcPct val="0"/>
              </a:spcAft>
            </a:pPr>
            <a:r>
              <a:rPr lang="en-US" sz="1200" b="0" dirty="0">
                <a:solidFill>
                  <a:srgbClr val="0000FF"/>
                </a:solidFill>
                <a:ea typeface="MS PGothic"/>
                <a:cs typeface="MS PGothic"/>
              </a:rPr>
              <a:t>2001</a:t>
            </a:r>
            <a:endParaRPr lang="en-US" sz="2400" b="0" dirty="0">
              <a:solidFill>
                <a:schemeClr val="tx1"/>
              </a:solidFill>
              <a:ea typeface="MS PGothic"/>
              <a:cs typeface="MS PGothic"/>
            </a:endParaRPr>
          </a:p>
        </p:txBody>
      </p:sp>
      <p:pic>
        <p:nvPicPr>
          <p:cNvPr id="3093" name="Picture 21" descr="Plane"/>
          <p:cNvPicPr>
            <a:picLocks noChangeAspect="1" noChangeArrowheads="1"/>
          </p:cNvPicPr>
          <p:nvPr/>
        </p:nvPicPr>
        <p:blipFill>
          <a:blip r:embed="rId8" cstate="print"/>
          <a:srcRect r="5708" b="7364"/>
          <a:stretch>
            <a:fillRect/>
          </a:stretch>
        </p:blipFill>
        <p:spPr bwMode="auto">
          <a:xfrm>
            <a:off x="3786186" y="1982845"/>
            <a:ext cx="1667933" cy="1083636"/>
          </a:xfrm>
          <a:prstGeom prst="rect">
            <a:avLst/>
          </a:prstGeom>
          <a:noFill/>
          <a:ln w="9525">
            <a:solidFill>
              <a:schemeClr val="accent3">
                <a:lumMod val="50000"/>
              </a:schemeClr>
            </a:solidFill>
            <a:miter lim="800000"/>
            <a:headEnd/>
            <a:tailEnd/>
          </a:ln>
        </p:spPr>
      </p:pic>
      <p:sp>
        <p:nvSpPr>
          <p:cNvPr id="3094" name="Text Box 22"/>
          <p:cNvSpPr txBox="1">
            <a:spLocks noChangeArrowheads="1"/>
          </p:cNvSpPr>
          <p:nvPr/>
        </p:nvSpPr>
        <p:spPr bwMode="auto">
          <a:xfrm>
            <a:off x="4800259" y="3628452"/>
            <a:ext cx="568692" cy="276999"/>
          </a:xfrm>
          <a:prstGeom prst="rect">
            <a:avLst/>
          </a:prstGeom>
          <a:noFill/>
          <a:ln w="9525">
            <a:noFill/>
            <a:miter lim="800000"/>
            <a:headEnd/>
            <a:tailEnd/>
          </a:ln>
        </p:spPr>
        <p:txBody>
          <a:bodyPr wrap="square">
            <a:spAutoFit/>
          </a:bodyPr>
          <a:lstStyle/>
          <a:p>
            <a:pPr algn="l" eaLnBrk="0" hangingPunct="0">
              <a:lnSpc>
                <a:spcPct val="100000"/>
              </a:lnSpc>
              <a:spcBef>
                <a:spcPct val="0"/>
              </a:spcBef>
              <a:spcAft>
                <a:spcPct val="0"/>
              </a:spcAft>
            </a:pPr>
            <a:r>
              <a:rPr lang="en-US" sz="1200" b="0" dirty="0">
                <a:solidFill>
                  <a:srgbClr val="0000FF"/>
                </a:solidFill>
                <a:ea typeface="MS PGothic"/>
                <a:cs typeface="MS PGothic"/>
              </a:rPr>
              <a:t>2004</a:t>
            </a:r>
            <a:endParaRPr lang="en-US" sz="2400" b="0" dirty="0">
              <a:solidFill>
                <a:schemeClr val="tx1"/>
              </a:solidFill>
              <a:ea typeface="MS PGothic"/>
              <a:cs typeface="MS PGothic"/>
            </a:endParaRPr>
          </a:p>
        </p:txBody>
      </p:sp>
      <p:sp>
        <p:nvSpPr>
          <p:cNvPr id="3095" name="Text Box 23"/>
          <p:cNvSpPr txBox="1">
            <a:spLocks noChangeArrowheads="1"/>
          </p:cNvSpPr>
          <p:nvPr/>
        </p:nvSpPr>
        <p:spPr bwMode="auto">
          <a:xfrm>
            <a:off x="228600" y="5251902"/>
            <a:ext cx="2057214" cy="615553"/>
          </a:xfrm>
          <a:prstGeom prst="rect">
            <a:avLst/>
          </a:prstGeom>
          <a:noFill/>
          <a:ln w="9525">
            <a:noFill/>
            <a:miter lim="800000"/>
            <a:headEnd/>
            <a:tailEnd/>
          </a:ln>
        </p:spPr>
        <p:txBody>
          <a:bodyPr wrap="square">
            <a:spAutoFit/>
          </a:bodyPr>
          <a:lstStyle/>
          <a:p>
            <a:pPr eaLnBrk="0" hangingPunct="0">
              <a:lnSpc>
                <a:spcPct val="100000"/>
              </a:lnSpc>
              <a:spcAft>
                <a:spcPct val="0"/>
              </a:spcAft>
            </a:pPr>
            <a:r>
              <a:rPr lang="en-US" sz="1200" b="1" dirty="0">
                <a:ea typeface="MS PGothic"/>
                <a:cs typeface="MS PGothic"/>
              </a:rPr>
              <a:t>Women's Detention Center</a:t>
            </a:r>
            <a:endParaRPr lang="en-US" sz="1000" b="1" dirty="0">
              <a:ea typeface="MS PGothic"/>
              <a:cs typeface="MS PGothic"/>
            </a:endParaRPr>
          </a:p>
          <a:p>
            <a:pPr algn="l" eaLnBrk="0" hangingPunct="0">
              <a:lnSpc>
                <a:spcPct val="100000"/>
              </a:lnSpc>
              <a:spcAft>
                <a:spcPct val="0"/>
              </a:spcAft>
            </a:pPr>
            <a:r>
              <a:rPr lang="en-US" sz="1000" b="0" dirty="0">
                <a:ea typeface="MS PGothic"/>
                <a:cs typeface="MS PGothic"/>
              </a:rPr>
              <a:t>• New </a:t>
            </a:r>
            <a:r>
              <a:rPr lang="en-US" sz="1000" b="0" dirty="0" smtClean="0">
                <a:ea typeface="MS PGothic"/>
                <a:cs typeface="MS PGothic"/>
              </a:rPr>
              <a:t>chiller</a:t>
            </a:r>
            <a:endParaRPr lang="en-US" sz="2400" b="0" dirty="0">
              <a:ea typeface="MS PGothic"/>
              <a:cs typeface="MS PGothic"/>
            </a:endParaRPr>
          </a:p>
        </p:txBody>
      </p:sp>
      <p:sp>
        <p:nvSpPr>
          <p:cNvPr id="3096" name="Text Box 24"/>
          <p:cNvSpPr txBox="1">
            <a:spLocks noChangeArrowheads="1"/>
          </p:cNvSpPr>
          <p:nvPr/>
        </p:nvSpPr>
        <p:spPr bwMode="auto">
          <a:xfrm>
            <a:off x="3657599" y="1295400"/>
            <a:ext cx="2163805" cy="584775"/>
          </a:xfrm>
          <a:prstGeom prst="rect">
            <a:avLst/>
          </a:prstGeom>
          <a:noFill/>
          <a:ln w="9525">
            <a:noFill/>
            <a:miter lim="800000"/>
            <a:headEnd/>
            <a:tailEnd/>
          </a:ln>
        </p:spPr>
        <p:txBody>
          <a:bodyPr wrap="square">
            <a:spAutoFit/>
          </a:bodyPr>
          <a:lstStyle/>
          <a:p>
            <a:pPr eaLnBrk="0" hangingPunct="0">
              <a:lnSpc>
                <a:spcPct val="100000"/>
              </a:lnSpc>
              <a:spcBef>
                <a:spcPct val="0"/>
              </a:spcBef>
              <a:spcAft>
                <a:spcPct val="0"/>
              </a:spcAft>
            </a:pPr>
            <a:r>
              <a:rPr lang="en-US" sz="1200" b="1" dirty="0">
                <a:ea typeface="MS PGothic"/>
                <a:cs typeface="MS PGothic"/>
              </a:rPr>
              <a:t>Miami International Airport</a:t>
            </a:r>
            <a:endParaRPr lang="en-US" sz="1000" b="1" dirty="0">
              <a:ea typeface="MS PGothic"/>
              <a:cs typeface="MS PGothic"/>
            </a:endParaRPr>
          </a:p>
          <a:p>
            <a:pPr eaLnBrk="0" hangingPunct="0">
              <a:spcAft>
                <a:spcPct val="0"/>
              </a:spcAft>
            </a:pPr>
            <a:r>
              <a:rPr lang="en-US" sz="1000" b="0" dirty="0">
                <a:ea typeface="MS PGothic"/>
                <a:cs typeface="MS PGothic"/>
              </a:rPr>
              <a:t>• 900 ton chiller plant &amp; AHUs</a:t>
            </a:r>
          </a:p>
          <a:p>
            <a:pPr eaLnBrk="0" hangingPunct="0">
              <a:spcAft>
                <a:spcPct val="0"/>
              </a:spcAft>
            </a:pPr>
            <a:r>
              <a:rPr lang="en-US" sz="1000" b="0" dirty="0">
                <a:ea typeface="MS PGothic"/>
                <a:cs typeface="MS PGothic"/>
              </a:rPr>
              <a:t>• 4000 ton chiller for Terminal   </a:t>
            </a:r>
          </a:p>
        </p:txBody>
      </p:sp>
      <p:sp>
        <p:nvSpPr>
          <p:cNvPr id="3097" name="Text Box 25"/>
          <p:cNvSpPr txBox="1">
            <a:spLocks noChangeArrowheads="1"/>
          </p:cNvSpPr>
          <p:nvPr/>
        </p:nvSpPr>
        <p:spPr bwMode="auto">
          <a:xfrm>
            <a:off x="4011270" y="5250359"/>
            <a:ext cx="2247028" cy="769441"/>
          </a:xfrm>
          <a:prstGeom prst="rect">
            <a:avLst/>
          </a:prstGeom>
          <a:noFill/>
          <a:ln w="9525">
            <a:noFill/>
            <a:miter lim="800000"/>
            <a:headEnd/>
            <a:tailEnd/>
          </a:ln>
        </p:spPr>
        <p:txBody>
          <a:bodyPr wrap="square">
            <a:spAutoFit/>
          </a:bodyPr>
          <a:lstStyle/>
          <a:p>
            <a:pPr algn="l" eaLnBrk="0" hangingPunct="0">
              <a:lnSpc>
                <a:spcPct val="100000"/>
              </a:lnSpc>
              <a:spcAft>
                <a:spcPct val="0"/>
              </a:spcAft>
            </a:pPr>
            <a:r>
              <a:rPr lang="en-US" sz="1200" b="1" dirty="0">
                <a:ea typeface="MS PGothic"/>
                <a:cs typeface="MS PGothic"/>
              </a:rPr>
              <a:t>Correctional Facilities </a:t>
            </a:r>
            <a:r>
              <a:rPr lang="en-US" sz="1200" b="1" dirty="0" smtClean="0">
                <a:ea typeface="MS PGothic"/>
                <a:cs typeface="MS PGothic"/>
              </a:rPr>
              <a:t>&amp; Court </a:t>
            </a:r>
            <a:r>
              <a:rPr lang="en-US" sz="1200" b="1" dirty="0">
                <a:ea typeface="MS PGothic"/>
                <a:cs typeface="MS PGothic"/>
              </a:rPr>
              <a:t>Houses</a:t>
            </a:r>
            <a:endParaRPr lang="en-US" sz="1000" b="1" dirty="0">
              <a:ea typeface="MS PGothic"/>
              <a:cs typeface="MS PGothic"/>
            </a:endParaRPr>
          </a:p>
          <a:p>
            <a:pPr algn="l" eaLnBrk="0" hangingPunct="0">
              <a:lnSpc>
                <a:spcPct val="100000"/>
              </a:lnSpc>
              <a:spcAft>
                <a:spcPct val="0"/>
              </a:spcAft>
            </a:pPr>
            <a:r>
              <a:rPr lang="en-US" sz="1000" b="0" dirty="0">
                <a:ea typeface="MS PGothic"/>
                <a:cs typeface="MS PGothic"/>
              </a:rPr>
              <a:t>• Traditional ECMs</a:t>
            </a:r>
            <a:br>
              <a:rPr lang="en-US" sz="1000" b="0" dirty="0">
                <a:ea typeface="MS PGothic"/>
                <a:cs typeface="MS PGothic"/>
              </a:rPr>
            </a:br>
            <a:r>
              <a:rPr lang="en-US" sz="1000" b="0" dirty="0">
                <a:ea typeface="MS PGothic"/>
                <a:cs typeface="MS PGothic"/>
              </a:rPr>
              <a:t>• Created chilled water mini loop</a:t>
            </a:r>
            <a:endParaRPr lang="en-US" sz="2400" b="0" dirty="0">
              <a:ea typeface="MS PGothic"/>
              <a:cs typeface="MS PGothic"/>
            </a:endParaRPr>
          </a:p>
        </p:txBody>
      </p:sp>
      <p:pic>
        <p:nvPicPr>
          <p:cNvPr id="3098" name="Picture 26" descr="090307_NHC_Hurricane_Felix_011"/>
          <p:cNvPicPr>
            <a:picLocks noChangeAspect="1" noChangeArrowheads="1"/>
          </p:cNvPicPr>
          <p:nvPr/>
        </p:nvPicPr>
        <p:blipFill>
          <a:blip r:embed="rId9" cstate="print"/>
          <a:srcRect l="27353" t="20274" r="23074" b="32979"/>
          <a:stretch>
            <a:fillRect/>
          </a:stretch>
        </p:blipFill>
        <p:spPr bwMode="auto">
          <a:xfrm>
            <a:off x="1409700" y="1982260"/>
            <a:ext cx="1529227" cy="1090571"/>
          </a:xfrm>
          <a:prstGeom prst="rect">
            <a:avLst/>
          </a:prstGeom>
          <a:noFill/>
          <a:ln w="9525">
            <a:solidFill>
              <a:schemeClr val="accent3">
                <a:lumMod val="50000"/>
              </a:schemeClr>
            </a:solidFill>
            <a:miter lim="800000"/>
            <a:headEnd/>
            <a:tailEnd/>
          </a:ln>
        </p:spPr>
      </p:pic>
      <p:sp>
        <p:nvSpPr>
          <p:cNvPr id="3099" name="Text Box 27"/>
          <p:cNvSpPr txBox="1">
            <a:spLocks noChangeArrowheads="1"/>
          </p:cNvSpPr>
          <p:nvPr/>
        </p:nvSpPr>
        <p:spPr bwMode="auto">
          <a:xfrm>
            <a:off x="6134100" y="3647970"/>
            <a:ext cx="568692" cy="276999"/>
          </a:xfrm>
          <a:prstGeom prst="rect">
            <a:avLst/>
          </a:prstGeom>
          <a:noFill/>
          <a:ln w="9525">
            <a:noFill/>
            <a:miter lim="800000"/>
            <a:headEnd/>
            <a:tailEnd/>
          </a:ln>
        </p:spPr>
        <p:txBody>
          <a:bodyPr wrap="square">
            <a:spAutoFit/>
          </a:bodyPr>
          <a:lstStyle/>
          <a:p>
            <a:pPr algn="l" eaLnBrk="0" hangingPunct="0">
              <a:lnSpc>
                <a:spcPct val="100000"/>
              </a:lnSpc>
              <a:spcBef>
                <a:spcPct val="0"/>
              </a:spcBef>
              <a:spcAft>
                <a:spcPct val="0"/>
              </a:spcAft>
            </a:pPr>
            <a:r>
              <a:rPr lang="en-US" sz="1200" b="0" dirty="0">
                <a:solidFill>
                  <a:srgbClr val="0000FF"/>
                </a:solidFill>
                <a:ea typeface="MS PGothic"/>
                <a:cs typeface="MS PGothic"/>
              </a:rPr>
              <a:t>2006</a:t>
            </a:r>
            <a:endParaRPr lang="en-US" sz="2400" b="0" dirty="0">
              <a:solidFill>
                <a:schemeClr val="tx1"/>
              </a:solidFill>
              <a:ea typeface="MS PGothic"/>
              <a:cs typeface="MS PGothic"/>
            </a:endParaRPr>
          </a:p>
        </p:txBody>
      </p:sp>
      <p:sp>
        <p:nvSpPr>
          <p:cNvPr id="3100" name="Text Box 28"/>
          <p:cNvSpPr txBox="1">
            <a:spLocks noChangeArrowheads="1"/>
          </p:cNvSpPr>
          <p:nvPr/>
        </p:nvSpPr>
        <p:spPr bwMode="auto">
          <a:xfrm>
            <a:off x="3962399" y="3266970"/>
            <a:ext cx="728203" cy="276999"/>
          </a:xfrm>
          <a:prstGeom prst="rect">
            <a:avLst/>
          </a:prstGeom>
          <a:noFill/>
          <a:ln w="9525">
            <a:noFill/>
            <a:miter lim="800000"/>
            <a:headEnd/>
            <a:tailEnd/>
          </a:ln>
        </p:spPr>
        <p:txBody>
          <a:bodyPr wrap="square">
            <a:spAutoFit/>
          </a:bodyPr>
          <a:lstStyle/>
          <a:p>
            <a:pPr algn="l" eaLnBrk="0" hangingPunct="0">
              <a:lnSpc>
                <a:spcPct val="100000"/>
              </a:lnSpc>
              <a:spcBef>
                <a:spcPct val="0"/>
              </a:spcBef>
              <a:spcAft>
                <a:spcPct val="0"/>
              </a:spcAft>
            </a:pPr>
            <a:r>
              <a:rPr lang="en-US" sz="1200" b="0" dirty="0">
                <a:solidFill>
                  <a:srgbClr val="0000FF"/>
                </a:solidFill>
                <a:ea typeface="MS PGothic"/>
                <a:cs typeface="MS PGothic"/>
              </a:rPr>
              <a:t>2002</a:t>
            </a:r>
            <a:endParaRPr lang="en-US" sz="2400" b="0" dirty="0">
              <a:solidFill>
                <a:schemeClr val="tx1"/>
              </a:solidFill>
              <a:ea typeface="MS PGothic"/>
              <a:cs typeface="MS PGothic"/>
            </a:endParaRPr>
          </a:p>
        </p:txBody>
      </p:sp>
      <p:sp>
        <p:nvSpPr>
          <p:cNvPr id="3101" name="Text Box 29"/>
          <p:cNvSpPr txBox="1">
            <a:spLocks noChangeArrowheads="1"/>
          </p:cNvSpPr>
          <p:nvPr/>
        </p:nvSpPr>
        <p:spPr bwMode="auto">
          <a:xfrm>
            <a:off x="6743700" y="3266852"/>
            <a:ext cx="572846" cy="276999"/>
          </a:xfrm>
          <a:prstGeom prst="rect">
            <a:avLst/>
          </a:prstGeom>
          <a:noFill/>
          <a:ln w="9525">
            <a:noFill/>
            <a:miter lim="800000"/>
            <a:headEnd/>
            <a:tailEnd/>
          </a:ln>
        </p:spPr>
        <p:txBody>
          <a:bodyPr wrap="square">
            <a:spAutoFit/>
          </a:bodyPr>
          <a:lstStyle/>
          <a:p>
            <a:pPr algn="l" eaLnBrk="0" hangingPunct="0">
              <a:lnSpc>
                <a:spcPct val="100000"/>
              </a:lnSpc>
              <a:spcBef>
                <a:spcPct val="0"/>
              </a:spcBef>
              <a:spcAft>
                <a:spcPct val="0"/>
              </a:spcAft>
            </a:pPr>
            <a:r>
              <a:rPr lang="en-US" sz="1200" b="0" dirty="0" smtClean="0">
                <a:solidFill>
                  <a:srgbClr val="0000FF"/>
                </a:solidFill>
                <a:ea typeface="MS PGothic"/>
                <a:cs typeface="MS PGothic"/>
              </a:rPr>
              <a:t>2007</a:t>
            </a:r>
            <a:endParaRPr lang="en-US" sz="2400" b="0" dirty="0">
              <a:solidFill>
                <a:schemeClr val="tx1"/>
              </a:solidFill>
              <a:ea typeface="MS PGothic"/>
              <a:cs typeface="MS PGothic"/>
            </a:endParaRPr>
          </a:p>
        </p:txBody>
      </p:sp>
      <p:sp>
        <p:nvSpPr>
          <p:cNvPr id="3102" name="Rectangle 30"/>
          <p:cNvSpPr>
            <a:spLocks noGrp="1" noChangeArrowheads="1"/>
          </p:cNvSpPr>
          <p:nvPr>
            <p:ph type="title"/>
          </p:nvPr>
        </p:nvSpPr>
        <p:spPr>
          <a:xfrm>
            <a:off x="0" y="192595"/>
            <a:ext cx="9144000" cy="609600"/>
          </a:xfrm>
          <a:noFill/>
        </p:spPr>
        <p:txBody>
          <a:bodyPr>
            <a:normAutofit/>
          </a:bodyPr>
          <a:lstStyle/>
          <a:p>
            <a:pPr eaLnBrk="1" hangingPunct="1">
              <a:lnSpc>
                <a:spcPct val="80000"/>
              </a:lnSpc>
            </a:pPr>
            <a:r>
              <a:rPr lang="en-US" sz="3200" dirty="0" smtClean="0"/>
              <a:t>EPC: completed projects</a:t>
            </a:r>
          </a:p>
        </p:txBody>
      </p:sp>
      <p:sp>
        <p:nvSpPr>
          <p:cNvPr id="3103" name="Text Box 31"/>
          <p:cNvSpPr txBox="1">
            <a:spLocks noChangeArrowheads="1"/>
          </p:cNvSpPr>
          <p:nvPr/>
        </p:nvSpPr>
        <p:spPr bwMode="auto">
          <a:xfrm>
            <a:off x="6172199" y="5263477"/>
            <a:ext cx="2163805" cy="738664"/>
          </a:xfrm>
          <a:prstGeom prst="rect">
            <a:avLst/>
          </a:prstGeom>
          <a:noFill/>
          <a:ln w="9525">
            <a:noFill/>
            <a:miter lim="800000"/>
            <a:headEnd/>
            <a:tailEnd/>
          </a:ln>
        </p:spPr>
        <p:txBody>
          <a:bodyPr wrap="square">
            <a:spAutoFit/>
          </a:bodyPr>
          <a:lstStyle/>
          <a:p>
            <a:pPr eaLnBrk="0" hangingPunct="0">
              <a:lnSpc>
                <a:spcPct val="100000"/>
              </a:lnSpc>
              <a:spcBef>
                <a:spcPct val="0"/>
              </a:spcBef>
              <a:spcAft>
                <a:spcPct val="0"/>
              </a:spcAft>
            </a:pPr>
            <a:r>
              <a:rPr lang="en-US" sz="1200" b="1" dirty="0">
                <a:ea typeface="MS PGothic"/>
                <a:cs typeface="MS PGothic"/>
              </a:rPr>
              <a:t>Miami International Airport</a:t>
            </a:r>
            <a:endParaRPr lang="en-US" sz="1000" b="1" dirty="0">
              <a:ea typeface="MS PGothic"/>
              <a:cs typeface="MS PGothic"/>
            </a:endParaRPr>
          </a:p>
          <a:p>
            <a:pPr algn="l" eaLnBrk="0" hangingPunct="0">
              <a:lnSpc>
                <a:spcPct val="100000"/>
              </a:lnSpc>
              <a:spcAft>
                <a:spcPct val="0"/>
              </a:spcAft>
            </a:pPr>
            <a:r>
              <a:rPr lang="en-US" sz="1000" b="0" dirty="0">
                <a:ea typeface="MS PGothic"/>
                <a:cs typeface="MS PGothic"/>
              </a:rPr>
              <a:t>• New lighting systems</a:t>
            </a:r>
          </a:p>
          <a:p>
            <a:pPr algn="l" eaLnBrk="0" hangingPunct="0">
              <a:lnSpc>
                <a:spcPct val="100000"/>
              </a:lnSpc>
              <a:spcBef>
                <a:spcPct val="0"/>
              </a:spcBef>
              <a:spcAft>
                <a:spcPct val="0"/>
              </a:spcAft>
            </a:pPr>
            <a:r>
              <a:rPr lang="en-US" sz="1000" b="0" dirty="0">
                <a:ea typeface="MS PGothic"/>
                <a:cs typeface="MS PGothic"/>
              </a:rPr>
              <a:t>• Doubled light levels</a:t>
            </a:r>
          </a:p>
          <a:p>
            <a:pPr algn="l" eaLnBrk="0" hangingPunct="0">
              <a:lnSpc>
                <a:spcPct val="100000"/>
              </a:lnSpc>
              <a:spcBef>
                <a:spcPct val="0"/>
              </a:spcBef>
              <a:spcAft>
                <a:spcPct val="0"/>
              </a:spcAft>
            </a:pPr>
            <a:endParaRPr lang="en-US" sz="1000" b="0" dirty="0">
              <a:solidFill>
                <a:schemeClr val="accent2"/>
              </a:solidFill>
              <a:ea typeface="MS PGothic"/>
              <a:cs typeface="MS PGothic"/>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4394200" y="3063838"/>
            <a:ext cx="0" cy="533400"/>
          </a:xfrm>
          <a:prstGeom prst="line">
            <a:avLst/>
          </a:prstGeom>
          <a:noFill/>
          <a:ln w="6350">
            <a:solidFill>
              <a:schemeClr val="bg2"/>
            </a:solidFill>
            <a:round/>
            <a:headEnd/>
            <a:tailEnd/>
          </a:ln>
        </p:spPr>
        <p:txBody>
          <a:bodyPr wrap="none" anchor="ctr"/>
          <a:lstStyle/>
          <a:p>
            <a:endParaRPr lang="en-US"/>
          </a:p>
        </p:txBody>
      </p:sp>
      <p:sp>
        <p:nvSpPr>
          <p:cNvPr id="3076" name="Line 4"/>
          <p:cNvSpPr>
            <a:spLocks noChangeShapeType="1"/>
          </p:cNvSpPr>
          <p:nvPr/>
        </p:nvSpPr>
        <p:spPr bwMode="auto">
          <a:xfrm>
            <a:off x="3009900" y="3597238"/>
            <a:ext cx="0" cy="666750"/>
          </a:xfrm>
          <a:prstGeom prst="line">
            <a:avLst/>
          </a:prstGeom>
          <a:noFill/>
          <a:ln w="6350">
            <a:solidFill>
              <a:schemeClr val="bg2"/>
            </a:solidFill>
            <a:round/>
            <a:headEnd/>
            <a:tailEnd/>
          </a:ln>
        </p:spPr>
        <p:txBody>
          <a:bodyPr wrap="none" anchor="ctr"/>
          <a:lstStyle/>
          <a:p>
            <a:endParaRPr lang="en-US"/>
          </a:p>
        </p:txBody>
      </p:sp>
      <p:sp>
        <p:nvSpPr>
          <p:cNvPr id="3077" name="Line 5"/>
          <p:cNvSpPr>
            <a:spLocks noChangeShapeType="1"/>
          </p:cNvSpPr>
          <p:nvPr/>
        </p:nvSpPr>
        <p:spPr bwMode="auto">
          <a:xfrm>
            <a:off x="2171700" y="3140038"/>
            <a:ext cx="0" cy="466725"/>
          </a:xfrm>
          <a:prstGeom prst="line">
            <a:avLst/>
          </a:prstGeom>
          <a:noFill/>
          <a:ln w="6350">
            <a:solidFill>
              <a:schemeClr val="bg2"/>
            </a:solidFill>
            <a:round/>
            <a:headEnd/>
            <a:tailEnd/>
          </a:ln>
        </p:spPr>
        <p:txBody>
          <a:bodyPr wrap="none" anchor="ctr"/>
          <a:lstStyle/>
          <a:p>
            <a:endParaRPr lang="en-US"/>
          </a:p>
        </p:txBody>
      </p:sp>
      <p:sp>
        <p:nvSpPr>
          <p:cNvPr id="3078" name="Line 6"/>
          <p:cNvSpPr>
            <a:spLocks noChangeShapeType="1"/>
          </p:cNvSpPr>
          <p:nvPr/>
        </p:nvSpPr>
        <p:spPr bwMode="auto">
          <a:xfrm>
            <a:off x="6817659" y="3063838"/>
            <a:ext cx="0" cy="533400"/>
          </a:xfrm>
          <a:prstGeom prst="line">
            <a:avLst/>
          </a:prstGeom>
          <a:noFill/>
          <a:ln w="6350">
            <a:solidFill>
              <a:schemeClr val="bg2"/>
            </a:solidFill>
            <a:round/>
            <a:headEnd/>
            <a:tailEnd/>
          </a:ln>
        </p:spPr>
        <p:txBody>
          <a:bodyPr wrap="none" anchor="ctr"/>
          <a:lstStyle/>
          <a:p>
            <a:endParaRPr lang="en-US"/>
          </a:p>
        </p:txBody>
      </p:sp>
      <p:sp>
        <p:nvSpPr>
          <p:cNvPr id="3080" name="Line 8"/>
          <p:cNvSpPr>
            <a:spLocks noChangeShapeType="1"/>
          </p:cNvSpPr>
          <p:nvPr/>
        </p:nvSpPr>
        <p:spPr bwMode="auto">
          <a:xfrm>
            <a:off x="6172200" y="3614700"/>
            <a:ext cx="0" cy="666750"/>
          </a:xfrm>
          <a:prstGeom prst="line">
            <a:avLst/>
          </a:prstGeom>
          <a:noFill/>
          <a:ln w="6350">
            <a:solidFill>
              <a:schemeClr val="bg2"/>
            </a:solidFill>
            <a:round/>
            <a:headEnd/>
            <a:tailEnd/>
          </a:ln>
        </p:spPr>
        <p:txBody>
          <a:bodyPr wrap="none" anchor="ctr"/>
          <a:lstStyle/>
          <a:p>
            <a:endParaRPr lang="en-US"/>
          </a:p>
        </p:txBody>
      </p:sp>
      <p:sp>
        <p:nvSpPr>
          <p:cNvPr id="3085" name="Text Box 13"/>
          <p:cNvSpPr txBox="1">
            <a:spLocks noChangeArrowheads="1"/>
          </p:cNvSpPr>
          <p:nvPr/>
        </p:nvSpPr>
        <p:spPr bwMode="auto">
          <a:xfrm>
            <a:off x="992882" y="1402758"/>
            <a:ext cx="1995488" cy="615553"/>
          </a:xfrm>
          <a:prstGeom prst="rect">
            <a:avLst/>
          </a:prstGeom>
          <a:noFill/>
          <a:ln w="9525">
            <a:noFill/>
            <a:miter lim="800000"/>
            <a:headEnd/>
            <a:tailEnd/>
          </a:ln>
        </p:spPr>
        <p:txBody>
          <a:bodyPr>
            <a:spAutoFit/>
          </a:bodyPr>
          <a:lstStyle/>
          <a:p>
            <a:pPr eaLnBrk="0" hangingPunct="0">
              <a:lnSpc>
                <a:spcPct val="100000"/>
              </a:lnSpc>
              <a:spcBef>
                <a:spcPct val="0"/>
              </a:spcBef>
              <a:spcAft>
                <a:spcPct val="0"/>
              </a:spcAft>
            </a:pPr>
            <a:r>
              <a:rPr lang="en-US" sz="1200" b="1" dirty="0">
                <a:ea typeface="MS PGothic"/>
                <a:cs typeface="MS PGothic"/>
              </a:rPr>
              <a:t>Miami International Airport</a:t>
            </a:r>
            <a:endParaRPr lang="en-US" sz="1000" b="1" dirty="0">
              <a:ea typeface="MS PGothic"/>
              <a:cs typeface="MS PGothic"/>
            </a:endParaRPr>
          </a:p>
          <a:p>
            <a:pPr algn="l" eaLnBrk="0" hangingPunct="0">
              <a:spcAft>
                <a:spcPct val="0"/>
              </a:spcAft>
            </a:pPr>
            <a:r>
              <a:rPr lang="en-US" sz="1000" b="0" dirty="0" smtClean="0">
                <a:ea typeface="MS PGothic"/>
                <a:cs typeface="MS PGothic"/>
              </a:rPr>
              <a:t>• Lighting</a:t>
            </a:r>
            <a:endParaRPr lang="en-US" sz="1000" b="0" dirty="0">
              <a:ea typeface="MS PGothic"/>
              <a:cs typeface="MS PGothic"/>
            </a:endParaRPr>
          </a:p>
        </p:txBody>
      </p:sp>
      <p:sp>
        <p:nvSpPr>
          <p:cNvPr id="3086" name="Text Box 14"/>
          <p:cNvSpPr txBox="1">
            <a:spLocks noChangeArrowheads="1"/>
          </p:cNvSpPr>
          <p:nvPr/>
        </p:nvSpPr>
        <p:spPr bwMode="auto">
          <a:xfrm>
            <a:off x="5544998" y="1397212"/>
            <a:ext cx="2814344" cy="584775"/>
          </a:xfrm>
          <a:prstGeom prst="rect">
            <a:avLst/>
          </a:prstGeom>
          <a:noFill/>
          <a:ln w="9525">
            <a:noFill/>
            <a:miter lim="800000"/>
            <a:headEnd/>
            <a:tailEnd/>
          </a:ln>
        </p:spPr>
        <p:txBody>
          <a:bodyPr wrap="square">
            <a:spAutoFit/>
          </a:bodyPr>
          <a:lstStyle/>
          <a:p>
            <a:pPr eaLnBrk="0" hangingPunct="0">
              <a:lnSpc>
                <a:spcPct val="100000"/>
              </a:lnSpc>
              <a:spcBef>
                <a:spcPct val="0"/>
              </a:spcBef>
              <a:spcAft>
                <a:spcPct val="0"/>
              </a:spcAft>
            </a:pPr>
            <a:r>
              <a:rPr lang="en-US" sz="1200" b="1" dirty="0">
                <a:ea typeface="MS PGothic"/>
                <a:cs typeface="MS PGothic"/>
              </a:rPr>
              <a:t>Miami International Airport</a:t>
            </a:r>
            <a:endParaRPr lang="en-US" sz="1000" b="1" dirty="0">
              <a:ea typeface="MS PGothic"/>
              <a:cs typeface="MS PGothic"/>
            </a:endParaRPr>
          </a:p>
          <a:p>
            <a:pPr algn="l" eaLnBrk="0" hangingPunct="0">
              <a:spcAft>
                <a:spcPct val="0"/>
              </a:spcAft>
            </a:pPr>
            <a:r>
              <a:rPr lang="en-US" sz="1000" b="0" dirty="0" smtClean="0">
                <a:ea typeface="MS PGothic"/>
                <a:cs typeface="MS PGothic"/>
              </a:rPr>
              <a:t>• $32 million A/C and ventilation upgrades</a:t>
            </a:r>
            <a:endParaRPr lang="en-US" sz="1000" b="0" dirty="0">
              <a:ea typeface="MS PGothic"/>
              <a:cs typeface="MS PGothic"/>
            </a:endParaRPr>
          </a:p>
          <a:p>
            <a:pPr algn="l" eaLnBrk="0" hangingPunct="0">
              <a:spcAft>
                <a:spcPct val="0"/>
              </a:spcAft>
            </a:pPr>
            <a:r>
              <a:rPr lang="en-US" sz="1000" b="0" dirty="0">
                <a:ea typeface="MS PGothic"/>
                <a:cs typeface="MS PGothic"/>
              </a:rPr>
              <a:t>• </a:t>
            </a:r>
            <a:r>
              <a:rPr lang="en-US" sz="1000" b="0" dirty="0" smtClean="0">
                <a:ea typeface="MS PGothic"/>
                <a:cs typeface="MS PGothic"/>
              </a:rPr>
              <a:t>Reduce water consumption 28 million gallons</a:t>
            </a:r>
            <a:endParaRPr lang="en-US" sz="1000" b="0" dirty="0">
              <a:ea typeface="MS PGothic"/>
              <a:cs typeface="MS PGothic"/>
            </a:endParaRPr>
          </a:p>
        </p:txBody>
      </p:sp>
      <p:sp>
        <p:nvSpPr>
          <p:cNvPr id="3087" name="Text Box 15"/>
          <p:cNvSpPr txBox="1">
            <a:spLocks noChangeArrowheads="1"/>
          </p:cNvSpPr>
          <p:nvPr/>
        </p:nvSpPr>
        <p:spPr bwMode="auto">
          <a:xfrm>
            <a:off x="1937563" y="5250359"/>
            <a:ext cx="2584080" cy="769441"/>
          </a:xfrm>
          <a:prstGeom prst="rect">
            <a:avLst/>
          </a:prstGeom>
          <a:noFill/>
          <a:ln w="9525">
            <a:noFill/>
            <a:miter lim="800000"/>
            <a:headEnd/>
            <a:tailEnd/>
          </a:ln>
        </p:spPr>
        <p:txBody>
          <a:bodyPr wrap="square">
            <a:spAutoFit/>
          </a:bodyPr>
          <a:lstStyle/>
          <a:p>
            <a:pPr algn="l" eaLnBrk="0" hangingPunct="0">
              <a:lnSpc>
                <a:spcPct val="100000"/>
              </a:lnSpc>
              <a:spcAft>
                <a:spcPct val="0"/>
              </a:spcAft>
            </a:pPr>
            <a:r>
              <a:rPr lang="en-US" sz="1200" b="1" dirty="0" smtClean="0">
                <a:ea typeface="MS PGothic"/>
                <a:cs typeface="MS PGothic"/>
              </a:rPr>
              <a:t>Chiller Plant Expansion and Downtown Loop Interconnection</a:t>
            </a:r>
            <a:endParaRPr lang="en-US" sz="1000" b="1" dirty="0">
              <a:ea typeface="MS PGothic"/>
              <a:cs typeface="MS PGothic"/>
            </a:endParaRPr>
          </a:p>
          <a:p>
            <a:pPr eaLnBrk="0" hangingPunct="0">
              <a:spcAft>
                <a:spcPct val="0"/>
              </a:spcAft>
              <a:buFontTx/>
              <a:buChar char="•"/>
            </a:pPr>
            <a:r>
              <a:rPr lang="en-US" sz="1000" b="0" dirty="0">
                <a:ea typeface="MS PGothic"/>
                <a:cs typeface="MS PGothic"/>
              </a:rPr>
              <a:t> </a:t>
            </a:r>
            <a:r>
              <a:rPr lang="en-US" sz="1000" dirty="0">
                <a:ea typeface="MS PGothic"/>
                <a:cs typeface="MS PGothic"/>
              </a:rPr>
              <a:t>The </a:t>
            </a:r>
            <a:r>
              <a:rPr lang="en-US" sz="1000" dirty="0" smtClean="0">
                <a:ea typeface="MS PGothic"/>
                <a:cs typeface="MS PGothic"/>
              </a:rPr>
              <a:t>upgraded system </a:t>
            </a:r>
            <a:r>
              <a:rPr lang="en-US" sz="1000" dirty="0">
                <a:ea typeface="MS PGothic"/>
                <a:cs typeface="MS PGothic"/>
              </a:rPr>
              <a:t>serves 12 major </a:t>
            </a:r>
            <a:r>
              <a:rPr lang="en-US" sz="1000" dirty="0" smtClean="0">
                <a:ea typeface="MS PGothic"/>
                <a:cs typeface="MS PGothic"/>
              </a:rPr>
              <a:t>facilities in Downtown Miami</a:t>
            </a:r>
            <a:endParaRPr lang="en-US" sz="1000" b="0" dirty="0">
              <a:ea typeface="MS PGothic"/>
              <a:cs typeface="MS PGothic"/>
            </a:endParaRPr>
          </a:p>
        </p:txBody>
      </p:sp>
      <p:sp>
        <p:nvSpPr>
          <p:cNvPr id="3089" name="Line 17"/>
          <p:cNvSpPr>
            <a:spLocks noChangeShapeType="1"/>
          </p:cNvSpPr>
          <p:nvPr/>
        </p:nvSpPr>
        <p:spPr bwMode="auto">
          <a:xfrm>
            <a:off x="806450" y="3597238"/>
            <a:ext cx="6927850" cy="0"/>
          </a:xfrm>
          <a:prstGeom prst="line">
            <a:avLst/>
          </a:prstGeom>
          <a:noFill/>
          <a:ln w="38100">
            <a:solidFill>
              <a:schemeClr val="hlink"/>
            </a:solidFill>
            <a:round/>
            <a:headEnd/>
            <a:tailEnd type="stealth" w="med" len="med"/>
          </a:ln>
        </p:spPr>
        <p:txBody>
          <a:bodyPr wrap="none" anchor="ctr"/>
          <a:lstStyle/>
          <a:p>
            <a:endParaRPr lang="en-US"/>
          </a:p>
        </p:txBody>
      </p:sp>
      <p:sp>
        <p:nvSpPr>
          <p:cNvPr id="3091" name="Text Box 19"/>
          <p:cNvSpPr txBox="1">
            <a:spLocks noChangeArrowheads="1"/>
          </p:cNvSpPr>
          <p:nvPr/>
        </p:nvSpPr>
        <p:spPr bwMode="auto">
          <a:xfrm>
            <a:off x="1892300" y="3673438"/>
            <a:ext cx="704850" cy="274637"/>
          </a:xfrm>
          <a:prstGeom prst="rect">
            <a:avLst/>
          </a:prstGeom>
          <a:noFill/>
          <a:ln w="9525">
            <a:noFill/>
            <a:miter lim="800000"/>
            <a:headEnd/>
            <a:tailEnd/>
          </a:ln>
        </p:spPr>
        <p:txBody>
          <a:bodyPr>
            <a:spAutoFit/>
          </a:bodyPr>
          <a:lstStyle/>
          <a:p>
            <a:pPr algn="l" eaLnBrk="0" hangingPunct="0">
              <a:lnSpc>
                <a:spcPct val="100000"/>
              </a:lnSpc>
              <a:spcBef>
                <a:spcPct val="0"/>
              </a:spcBef>
              <a:spcAft>
                <a:spcPct val="0"/>
              </a:spcAft>
            </a:pPr>
            <a:r>
              <a:rPr lang="en-US" sz="1200" b="0" dirty="0" smtClean="0">
                <a:solidFill>
                  <a:srgbClr val="0000FF"/>
                </a:solidFill>
                <a:ea typeface="MS PGothic"/>
                <a:cs typeface="MS PGothic"/>
              </a:rPr>
              <a:t>2010</a:t>
            </a:r>
            <a:endParaRPr lang="en-US" sz="2400" b="0" dirty="0">
              <a:solidFill>
                <a:schemeClr val="tx1"/>
              </a:solidFill>
              <a:ea typeface="MS PGothic"/>
              <a:cs typeface="MS PGothic"/>
            </a:endParaRPr>
          </a:p>
        </p:txBody>
      </p:sp>
      <p:sp>
        <p:nvSpPr>
          <p:cNvPr id="3092" name="Text Box 20"/>
          <p:cNvSpPr txBox="1">
            <a:spLocks noChangeArrowheads="1"/>
          </p:cNvSpPr>
          <p:nvPr/>
        </p:nvSpPr>
        <p:spPr bwMode="auto">
          <a:xfrm>
            <a:off x="2705100" y="3292438"/>
            <a:ext cx="524503" cy="276999"/>
          </a:xfrm>
          <a:prstGeom prst="rect">
            <a:avLst/>
          </a:prstGeom>
          <a:noFill/>
          <a:ln w="9525">
            <a:noFill/>
            <a:miter lim="800000"/>
            <a:headEnd/>
            <a:tailEnd/>
          </a:ln>
        </p:spPr>
        <p:txBody>
          <a:bodyPr wrap="none">
            <a:spAutoFit/>
          </a:bodyPr>
          <a:lstStyle/>
          <a:p>
            <a:pPr algn="l" eaLnBrk="0" hangingPunct="0">
              <a:lnSpc>
                <a:spcPct val="100000"/>
              </a:lnSpc>
              <a:spcBef>
                <a:spcPct val="0"/>
              </a:spcBef>
              <a:spcAft>
                <a:spcPct val="0"/>
              </a:spcAft>
            </a:pPr>
            <a:r>
              <a:rPr lang="en-US" sz="1200" b="0" dirty="0" smtClean="0">
                <a:solidFill>
                  <a:srgbClr val="0000FF"/>
                </a:solidFill>
                <a:ea typeface="MS PGothic"/>
                <a:cs typeface="MS PGothic"/>
              </a:rPr>
              <a:t>2012</a:t>
            </a:r>
            <a:endParaRPr lang="en-US" sz="2400" b="0" dirty="0">
              <a:solidFill>
                <a:schemeClr val="tx1"/>
              </a:solidFill>
              <a:ea typeface="MS PGothic"/>
              <a:cs typeface="MS PGothic"/>
            </a:endParaRPr>
          </a:p>
        </p:txBody>
      </p:sp>
      <p:sp>
        <p:nvSpPr>
          <p:cNvPr id="3094" name="Text Box 22"/>
          <p:cNvSpPr txBox="1">
            <a:spLocks noChangeArrowheads="1"/>
          </p:cNvSpPr>
          <p:nvPr/>
        </p:nvSpPr>
        <p:spPr bwMode="auto">
          <a:xfrm>
            <a:off x="4127500" y="3673438"/>
            <a:ext cx="524503" cy="276999"/>
          </a:xfrm>
          <a:prstGeom prst="rect">
            <a:avLst/>
          </a:prstGeom>
          <a:noFill/>
          <a:ln w="9525">
            <a:noFill/>
            <a:miter lim="800000"/>
            <a:headEnd/>
            <a:tailEnd/>
          </a:ln>
        </p:spPr>
        <p:txBody>
          <a:bodyPr wrap="none">
            <a:spAutoFit/>
          </a:bodyPr>
          <a:lstStyle/>
          <a:p>
            <a:pPr algn="l" eaLnBrk="0" hangingPunct="0">
              <a:lnSpc>
                <a:spcPct val="100000"/>
              </a:lnSpc>
              <a:spcBef>
                <a:spcPct val="0"/>
              </a:spcBef>
              <a:spcAft>
                <a:spcPct val="0"/>
              </a:spcAft>
            </a:pPr>
            <a:r>
              <a:rPr lang="en-US" sz="1200" b="0" dirty="0" smtClean="0">
                <a:solidFill>
                  <a:srgbClr val="0000FF"/>
                </a:solidFill>
                <a:ea typeface="MS PGothic"/>
                <a:cs typeface="MS PGothic"/>
              </a:rPr>
              <a:t>2013</a:t>
            </a:r>
            <a:endParaRPr lang="en-US" sz="2400" b="0" dirty="0">
              <a:solidFill>
                <a:schemeClr val="tx1"/>
              </a:solidFill>
              <a:ea typeface="MS PGothic"/>
              <a:cs typeface="MS PGothic"/>
            </a:endParaRPr>
          </a:p>
        </p:txBody>
      </p:sp>
      <p:sp>
        <p:nvSpPr>
          <p:cNvPr id="3096" name="Text Box 24"/>
          <p:cNvSpPr txBox="1">
            <a:spLocks noChangeArrowheads="1"/>
          </p:cNvSpPr>
          <p:nvPr/>
        </p:nvSpPr>
        <p:spPr bwMode="auto">
          <a:xfrm>
            <a:off x="3231129" y="1422751"/>
            <a:ext cx="1981200" cy="584775"/>
          </a:xfrm>
          <a:prstGeom prst="rect">
            <a:avLst/>
          </a:prstGeom>
          <a:noFill/>
          <a:ln w="9525">
            <a:noFill/>
            <a:miter lim="800000"/>
            <a:headEnd/>
            <a:tailEnd/>
          </a:ln>
        </p:spPr>
        <p:txBody>
          <a:bodyPr wrap="square">
            <a:spAutoFit/>
          </a:bodyPr>
          <a:lstStyle/>
          <a:p>
            <a:pPr eaLnBrk="0" hangingPunct="0">
              <a:lnSpc>
                <a:spcPct val="100000"/>
              </a:lnSpc>
              <a:spcBef>
                <a:spcPct val="0"/>
              </a:spcBef>
              <a:spcAft>
                <a:spcPct val="0"/>
              </a:spcAft>
            </a:pPr>
            <a:r>
              <a:rPr lang="en-US" sz="1200" b="1" dirty="0" smtClean="0">
                <a:ea typeface="MS PGothic"/>
                <a:cs typeface="MS PGothic"/>
              </a:rPr>
              <a:t>Parks and Open Spaces</a:t>
            </a:r>
            <a:endParaRPr lang="en-US" sz="1000" b="1" dirty="0">
              <a:ea typeface="MS PGothic"/>
              <a:cs typeface="MS PGothic"/>
            </a:endParaRPr>
          </a:p>
          <a:p>
            <a:pPr eaLnBrk="0" hangingPunct="0">
              <a:spcAft>
                <a:spcPct val="0"/>
              </a:spcAft>
            </a:pPr>
            <a:r>
              <a:rPr lang="en-US" sz="1000" b="0" dirty="0">
                <a:ea typeface="MS PGothic"/>
                <a:cs typeface="MS PGothic"/>
              </a:rPr>
              <a:t>• </a:t>
            </a:r>
            <a:r>
              <a:rPr lang="en-US" sz="1000" b="0" dirty="0" smtClean="0">
                <a:ea typeface="MS PGothic"/>
                <a:cs typeface="MS PGothic"/>
              </a:rPr>
              <a:t>Composter, lighting, HVAC upgrades, etc. </a:t>
            </a:r>
            <a:endParaRPr lang="en-US" sz="1000" b="0" dirty="0">
              <a:ea typeface="MS PGothic"/>
              <a:cs typeface="MS PGothic"/>
            </a:endParaRPr>
          </a:p>
        </p:txBody>
      </p:sp>
      <p:sp>
        <p:nvSpPr>
          <p:cNvPr id="3099" name="Text Box 27"/>
          <p:cNvSpPr txBox="1">
            <a:spLocks noChangeArrowheads="1"/>
          </p:cNvSpPr>
          <p:nvPr/>
        </p:nvSpPr>
        <p:spPr bwMode="auto">
          <a:xfrm>
            <a:off x="5525460" y="3709077"/>
            <a:ext cx="524503" cy="276999"/>
          </a:xfrm>
          <a:prstGeom prst="rect">
            <a:avLst/>
          </a:prstGeom>
          <a:noFill/>
          <a:ln w="9525">
            <a:noFill/>
            <a:miter lim="800000"/>
            <a:headEnd/>
            <a:tailEnd/>
          </a:ln>
        </p:spPr>
        <p:txBody>
          <a:bodyPr wrap="none">
            <a:spAutoFit/>
          </a:bodyPr>
          <a:lstStyle/>
          <a:p>
            <a:pPr algn="l" eaLnBrk="0" hangingPunct="0">
              <a:lnSpc>
                <a:spcPct val="100000"/>
              </a:lnSpc>
              <a:spcBef>
                <a:spcPct val="0"/>
              </a:spcBef>
              <a:spcAft>
                <a:spcPct val="0"/>
              </a:spcAft>
            </a:pPr>
            <a:r>
              <a:rPr lang="en-US" sz="1200" b="0" dirty="0" smtClean="0">
                <a:solidFill>
                  <a:srgbClr val="0000FF"/>
                </a:solidFill>
                <a:ea typeface="MS PGothic"/>
                <a:cs typeface="MS PGothic"/>
              </a:rPr>
              <a:t>2014</a:t>
            </a:r>
            <a:endParaRPr lang="en-US" sz="2400" b="0" dirty="0">
              <a:solidFill>
                <a:schemeClr val="tx1"/>
              </a:solidFill>
              <a:ea typeface="MS PGothic"/>
              <a:cs typeface="MS PGothic"/>
            </a:endParaRPr>
          </a:p>
        </p:txBody>
      </p:sp>
      <p:sp>
        <p:nvSpPr>
          <p:cNvPr id="3101" name="Text Box 29"/>
          <p:cNvSpPr txBox="1">
            <a:spLocks noChangeArrowheads="1"/>
          </p:cNvSpPr>
          <p:nvPr/>
        </p:nvSpPr>
        <p:spPr bwMode="auto">
          <a:xfrm>
            <a:off x="6819900" y="3292438"/>
            <a:ext cx="1173719" cy="276999"/>
          </a:xfrm>
          <a:prstGeom prst="rect">
            <a:avLst/>
          </a:prstGeom>
          <a:noFill/>
          <a:ln w="9525">
            <a:noFill/>
            <a:miter lim="800000"/>
            <a:headEnd/>
            <a:tailEnd/>
          </a:ln>
        </p:spPr>
        <p:txBody>
          <a:bodyPr wrap="none">
            <a:spAutoFit/>
          </a:bodyPr>
          <a:lstStyle/>
          <a:p>
            <a:pPr algn="l" eaLnBrk="0" hangingPunct="0">
              <a:lnSpc>
                <a:spcPct val="100000"/>
              </a:lnSpc>
              <a:spcBef>
                <a:spcPct val="0"/>
              </a:spcBef>
              <a:spcAft>
                <a:spcPct val="0"/>
              </a:spcAft>
            </a:pPr>
            <a:r>
              <a:rPr lang="en-US" sz="1200" b="0" dirty="0" smtClean="0">
                <a:solidFill>
                  <a:srgbClr val="0000FF"/>
                </a:solidFill>
                <a:ea typeface="MS PGothic"/>
                <a:cs typeface="MS PGothic"/>
              </a:rPr>
              <a:t>2015 </a:t>
            </a:r>
            <a:r>
              <a:rPr lang="en-US" sz="1200" b="0" dirty="0">
                <a:solidFill>
                  <a:srgbClr val="0000FF"/>
                </a:solidFill>
                <a:ea typeface="MS PGothic"/>
                <a:cs typeface="MS PGothic"/>
              </a:rPr>
              <a:t>- present</a:t>
            </a:r>
            <a:endParaRPr lang="en-US" sz="2400" b="0" dirty="0">
              <a:solidFill>
                <a:schemeClr val="tx1"/>
              </a:solidFill>
              <a:ea typeface="MS PGothic"/>
              <a:cs typeface="MS PGothic"/>
            </a:endParaRPr>
          </a:p>
        </p:txBody>
      </p:sp>
      <p:sp>
        <p:nvSpPr>
          <p:cNvPr id="3102" name="Rectangle 30"/>
          <p:cNvSpPr>
            <a:spLocks noGrp="1" noChangeArrowheads="1"/>
          </p:cNvSpPr>
          <p:nvPr>
            <p:ph type="title"/>
          </p:nvPr>
        </p:nvSpPr>
        <p:spPr>
          <a:xfrm>
            <a:off x="0" y="304800"/>
            <a:ext cx="9144000" cy="609600"/>
          </a:xfrm>
          <a:noFill/>
        </p:spPr>
        <p:txBody>
          <a:bodyPr>
            <a:normAutofit/>
          </a:bodyPr>
          <a:lstStyle/>
          <a:p>
            <a:pPr eaLnBrk="1" hangingPunct="1">
              <a:lnSpc>
                <a:spcPct val="80000"/>
              </a:lnSpc>
            </a:pPr>
            <a:r>
              <a:rPr lang="en-US" sz="3200" dirty="0" smtClean="0"/>
              <a:t>EPC: completed projects</a:t>
            </a:r>
          </a:p>
        </p:txBody>
      </p:sp>
      <p:sp>
        <p:nvSpPr>
          <p:cNvPr id="3103" name="Text Box 31"/>
          <p:cNvSpPr txBox="1">
            <a:spLocks noChangeArrowheads="1"/>
          </p:cNvSpPr>
          <p:nvPr/>
        </p:nvSpPr>
        <p:spPr bwMode="auto">
          <a:xfrm>
            <a:off x="5267058" y="5303830"/>
            <a:ext cx="2200542" cy="584775"/>
          </a:xfrm>
          <a:prstGeom prst="rect">
            <a:avLst/>
          </a:prstGeom>
          <a:noFill/>
          <a:ln w="9525">
            <a:noFill/>
            <a:miter lim="800000"/>
            <a:headEnd/>
            <a:tailEnd/>
          </a:ln>
        </p:spPr>
        <p:txBody>
          <a:bodyPr wrap="square">
            <a:spAutoFit/>
          </a:bodyPr>
          <a:lstStyle/>
          <a:p>
            <a:pPr eaLnBrk="0" hangingPunct="0">
              <a:lnSpc>
                <a:spcPct val="100000"/>
              </a:lnSpc>
              <a:spcBef>
                <a:spcPct val="0"/>
              </a:spcBef>
              <a:spcAft>
                <a:spcPct val="0"/>
              </a:spcAft>
            </a:pPr>
            <a:r>
              <a:rPr lang="en-US" sz="1200" b="1" dirty="0" err="1" smtClean="0">
                <a:ea typeface="MS PGothic"/>
                <a:cs typeface="MS PGothic"/>
              </a:rPr>
              <a:t>PortMiami</a:t>
            </a:r>
            <a:endParaRPr lang="en-US" sz="1000" b="1" dirty="0">
              <a:ea typeface="MS PGothic"/>
              <a:cs typeface="MS PGothic"/>
            </a:endParaRPr>
          </a:p>
          <a:p>
            <a:pPr algn="l" eaLnBrk="0" hangingPunct="0">
              <a:lnSpc>
                <a:spcPct val="100000"/>
              </a:lnSpc>
              <a:spcAft>
                <a:spcPct val="0"/>
              </a:spcAft>
            </a:pPr>
            <a:r>
              <a:rPr lang="en-US" sz="1000" b="0" dirty="0" smtClean="0">
                <a:ea typeface="MS PGothic"/>
                <a:cs typeface="MS PGothic"/>
              </a:rPr>
              <a:t>• Parking garages and maintenance building</a:t>
            </a:r>
            <a:endParaRPr lang="en-US" sz="1000" b="0" dirty="0">
              <a:solidFill>
                <a:schemeClr val="accent2"/>
              </a:solidFill>
              <a:ea typeface="MS PGothic"/>
              <a:cs typeface="MS PGothic"/>
            </a:endParaRPr>
          </a:p>
        </p:txBody>
      </p:sp>
      <p:pic>
        <p:nvPicPr>
          <p:cNvPr id="1026" name="Picture 9"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36156"/>
            <a:ext cx="2015191" cy="120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image0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1" y="3978677"/>
            <a:ext cx="1966412" cy="1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462" y="2034296"/>
            <a:ext cx="1860534" cy="126108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7058" y="3953050"/>
            <a:ext cx="2454378" cy="139678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939" y="2026660"/>
            <a:ext cx="1877375" cy="1249080"/>
          </a:xfrm>
          <a:prstGeom prst="rect">
            <a:avLst/>
          </a:prstGeom>
        </p:spPr>
      </p:pic>
    </p:spTree>
    <p:extLst>
      <p:ext uri="{BB962C8B-B14F-4D97-AF65-F5344CB8AC3E}">
        <p14:creationId xmlns:p14="http://schemas.microsoft.com/office/powerpoint/2010/main" val="1279954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4038600"/>
            <a:ext cx="7696200" cy="2031325"/>
          </a:xfrm>
          <a:prstGeom prst="rect">
            <a:avLst/>
          </a:prstGeom>
          <a:noFill/>
          <a:ln>
            <a:solidFill>
              <a:schemeClr val="accent3">
                <a:lumMod val="75000"/>
              </a:schemeClr>
            </a:solidFill>
          </a:ln>
        </p:spPr>
        <p:txBody>
          <a:bodyPr wrap="square">
            <a:spAutoFit/>
          </a:bodyPr>
          <a:lstStyle/>
          <a:p>
            <a:pPr marL="285750" indent="-285750">
              <a:buFont typeface="Wingdings" charset="2"/>
              <a:buChar char="ü"/>
            </a:pPr>
            <a:r>
              <a:rPr lang="en-US" dirty="0" smtClean="0"/>
              <a:t>MIA lighting phase 2 and Chiller Expansion </a:t>
            </a:r>
            <a:r>
              <a:rPr lang="en-US" dirty="0" smtClean="0"/>
              <a:t>are expected to reduce electrical usage by an additional 6,315,000 kWh and gross annual expenses by an additional $774,300</a:t>
            </a:r>
            <a:r>
              <a:rPr lang="en-US" dirty="0" smtClean="0"/>
              <a:t>.</a:t>
            </a:r>
          </a:p>
          <a:p>
            <a:pPr marL="285750" indent="-285750">
              <a:buFont typeface="Wingdings" charset="2"/>
              <a:buChar char="ü"/>
            </a:pPr>
            <a:r>
              <a:rPr lang="en-US" dirty="0" smtClean="0"/>
              <a:t>PROS project is expected to generated $12 million in savings over the next 15 years.</a:t>
            </a:r>
          </a:p>
          <a:p>
            <a:pPr marL="285750" indent="-285750">
              <a:buFont typeface="Wingdings" charset="2"/>
              <a:buChar char="ü"/>
            </a:pPr>
            <a:r>
              <a:rPr lang="en-US" dirty="0" smtClean="0"/>
              <a:t>MIA Sustainability Project is expected to reduce 28 million gallons of water every year and 35 million kWh per year</a:t>
            </a:r>
            <a:endParaRPr lang="en-US" dirty="0"/>
          </a:p>
        </p:txBody>
      </p:sp>
      <p:sp>
        <p:nvSpPr>
          <p:cNvPr id="2" name="Title 1"/>
          <p:cNvSpPr>
            <a:spLocks noGrp="1"/>
          </p:cNvSpPr>
          <p:nvPr>
            <p:ph type="title"/>
          </p:nvPr>
        </p:nvSpPr>
        <p:spPr>
          <a:xfrm>
            <a:off x="457200" y="76200"/>
            <a:ext cx="8229600" cy="914400"/>
          </a:xfrm>
        </p:spPr>
        <p:txBody>
          <a:bodyPr>
            <a:normAutofit/>
          </a:bodyPr>
          <a:lstStyle/>
          <a:p>
            <a:r>
              <a:rPr lang="en-US" sz="3200" dirty="0" smtClean="0"/>
              <a:t>EPC: benefits</a:t>
            </a:r>
            <a:endParaRPr lang="en-US" sz="3200" dirty="0"/>
          </a:p>
        </p:txBody>
      </p:sp>
      <p:sp>
        <p:nvSpPr>
          <p:cNvPr id="3" name="Content Placeholder 2"/>
          <p:cNvSpPr>
            <a:spLocks noGrp="1"/>
          </p:cNvSpPr>
          <p:nvPr>
            <p:ph idx="1"/>
          </p:nvPr>
        </p:nvSpPr>
        <p:spPr>
          <a:xfrm>
            <a:off x="685800" y="1981200"/>
            <a:ext cx="8001000" cy="1828799"/>
          </a:xfrm>
        </p:spPr>
        <p:txBody>
          <a:bodyPr>
            <a:noAutofit/>
          </a:bodyPr>
          <a:lstStyle/>
          <a:p>
            <a:pPr>
              <a:buAutoNum type="arabicPeriod"/>
            </a:pPr>
            <a:r>
              <a:rPr lang="en-US" sz="1400" dirty="0" smtClean="0"/>
              <a:t>No cost to departments until the County proceeds with implementation.</a:t>
            </a:r>
          </a:p>
          <a:p>
            <a:pPr>
              <a:buNone/>
            </a:pPr>
            <a:r>
              <a:rPr lang="en-US" sz="1400" dirty="0" smtClean="0"/>
              <a:t>2. 	ISD coordinates project and serves as liaison between ESCOs and County departments. </a:t>
            </a:r>
          </a:p>
          <a:p>
            <a:pPr>
              <a:buNone/>
            </a:pPr>
            <a:r>
              <a:rPr lang="en-US" sz="1400" dirty="0" smtClean="0"/>
              <a:t>3. 	ESCOs guarantee savings for the entire “payback” period of the project. If measure does not achieve guaranteed savings, County is refunded. Any savings above those estimated are kept by the County.</a:t>
            </a:r>
          </a:p>
          <a:p>
            <a:pPr>
              <a:buNone/>
            </a:pPr>
            <a:r>
              <a:rPr lang="en-US" sz="1400" dirty="0" smtClean="0"/>
              <a:t>4. 	Equipment purchased through this program tends to be the best available quality in the market. </a:t>
            </a:r>
          </a:p>
          <a:p>
            <a:pPr>
              <a:buNone/>
            </a:pPr>
            <a:r>
              <a:rPr lang="en-US" sz="1400" dirty="0" smtClean="0"/>
              <a:t>5. 	Savings achieved from avoided maintenance can serve as credits towards the viability of a project.</a:t>
            </a:r>
            <a:endParaRPr lang="en-US" sz="1400" dirty="0"/>
          </a:p>
        </p:txBody>
      </p:sp>
      <p:sp>
        <p:nvSpPr>
          <p:cNvPr id="6" name="Rectangle 5"/>
          <p:cNvSpPr/>
          <p:nvPr/>
        </p:nvSpPr>
        <p:spPr>
          <a:xfrm>
            <a:off x="0" y="1066800"/>
            <a:ext cx="9144000" cy="646331"/>
          </a:xfrm>
          <a:prstGeom prst="rect">
            <a:avLst/>
          </a:prstGeom>
          <a:solidFill>
            <a:schemeClr val="accent3">
              <a:lumMod val="75000"/>
              <a:alpha val="50000"/>
            </a:schemeClr>
          </a:solidFill>
        </p:spPr>
        <p:txBody>
          <a:bodyPr wrap="square">
            <a:spAutoFit/>
          </a:bodyPr>
          <a:lstStyle/>
          <a:p>
            <a:pPr algn="ctr"/>
            <a:r>
              <a:rPr lang="en-US" i="1" dirty="0" smtClean="0"/>
              <a:t>Completed EPC </a:t>
            </a:r>
            <a:r>
              <a:rPr lang="en-US" i="1" dirty="0" smtClean="0"/>
              <a:t>projects until 2010 saved </a:t>
            </a:r>
            <a:r>
              <a:rPr lang="en-US" i="1" dirty="0" smtClean="0"/>
              <a:t>the County over 64,535,600 kWh of electricity and 71,729,250 gallons of water per year; that’s equivalent to $5 million per year.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49777"/>
            <a:ext cx="4851748" cy="4355623"/>
          </a:xfrm>
          <a:prstGeom prst="rect">
            <a:avLst/>
          </a:prstGeom>
        </p:spPr>
      </p:pic>
      <p:pic>
        <p:nvPicPr>
          <p:cNvPr id="8" name="Picture 2" descr="C:\Documents and Settings\balbin\Desktop\Template 2b.jpg"/>
          <p:cNvPicPr>
            <a:picLocks noChangeAspect="1" noChangeArrowheads="1"/>
          </p:cNvPicPr>
          <p:nvPr/>
        </p:nvPicPr>
        <p:blipFill>
          <a:blip r:embed="rId3" cstate="print"/>
          <a:srcRect/>
          <a:stretch>
            <a:fillRect/>
          </a:stretch>
        </p:blipFill>
        <p:spPr bwMode="auto">
          <a:xfrm>
            <a:off x="-5862" y="5927725"/>
            <a:ext cx="9143999" cy="930275"/>
          </a:xfrm>
          <a:prstGeom prst="rect">
            <a:avLst/>
          </a:prstGeom>
          <a:noFill/>
        </p:spPr>
      </p:pic>
      <p:sp>
        <p:nvSpPr>
          <p:cNvPr id="9" name="Rectangle 8"/>
          <p:cNvSpPr/>
          <p:nvPr/>
        </p:nvSpPr>
        <p:spPr>
          <a:xfrm>
            <a:off x="5334000" y="1435577"/>
            <a:ext cx="3429000" cy="3170099"/>
          </a:xfrm>
          <a:prstGeom prst="rect">
            <a:avLst/>
          </a:prstGeom>
        </p:spPr>
        <p:txBody>
          <a:bodyPr wrap="square">
            <a:spAutoFit/>
          </a:bodyPr>
          <a:lstStyle/>
          <a:p>
            <a:r>
              <a:rPr lang="en-US" sz="2000" b="1" dirty="0">
                <a:latin typeface="Cambria" pitchFamily="18" charset="0"/>
              </a:rPr>
              <a:t>Patricia Gómez</a:t>
            </a:r>
          </a:p>
          <a:p>
            <a:endParaRPr lang="en-US" i="1" dirty="0">
              <a:latin typeface="Cambria" pitchFamily="18" charset="0"/>
            </a:endParaRPr>
          </a:p>
          <a:p>
            <a:r>
              <a:rPr lang="en-US" i="1" dirty="0">
                <a:latin typeface="Cambria" pitchFamily="18" charset="0"/>
              </a:rPr>
              <a:t>Office of Sustainability</a:t>
            </a:r>
          </a:p>
          <a:p>
            <a:r>
              <a:rPr lang="en-US" i="1" dirty="0">
                <a:latin typeface="Cambria" pitchFamily="18" charset="0"/>
              </a:rPr>
              <a:t>Planning Division</a:t>
            </a:r>
          </a:p>
          <a:p>
            <a:r>
              <a:rPr lang="en-US" i="1" dirty="0">
                <a:latin typeface="Cambria" pitchFamily="18" charset="0"/>
              </a:rPr>
              <a:t>Dept. of Regulatory &amp; Economic Resources </a:t>
            </a:r>
          </a:p>
          <a:p>
            <a:r>
              <a:rPr lang="en-US" i="1" dirty="0">
                <a:latin typeface="Cambria" pitchFamily="18" charset="0"/>
              </a:rPr>
              <a:t>Miami-Dade County</a:t>
            </a:r>
          </a:p>
          <a:p>
            <a:endParaRPr lang="en-US" dirty="0"/>
          </a:p>
          <a:p>
            <a:r>
              <a:rPr lang="en-US" b="1" dirty="0">
                <a:hlinkClick r:id="rId4"/>
              </a:rPr>
              <a:t>gomezp@miamidade.gov</a:t>
            </a:r>
            <a:endParaRPr lang="en-US" b="1" dirty="0"/>
          </a:p>
          <a:p>
            <a:endParaRPr lang="en-US" dirty="0"/>
          </a:p>
          <a:p>
            <a:r>
              <a:rPr lang="en-US" b="1" dirty="0"/>
              <a:t>(305) 375-4775</a:t>
            </a:r>
          </a:p>
        </p:txBody>
      </p:sp>
    </p:spTree>
    <p:extLst>
      <p:ext uri="{BB962C8B-B14F-4D97-AF65-F5344CB8AC3E}">
        <p14:creationId xmlns:p14="http://schemas.microsoft.com/office/powerpoint/2010/main" val="11645623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2855</TotalTime>
  <Words>717</Words>
  <Application>Microsoft Macintosh PowerPoint</Application>
  <PresentationFormat>On-screen Show (4:3)</PresentationFormat>
  <Paragraphs>109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Energy Performance Contracting:   </vt:lpstr>
      <vt:lpstr>EPC: financing</vt:lpstr>
      <vt:lpstr>EPC: program description</vt:lpstr>
      <vt:lpstr>EPC: advantages</vt:lpstr>
      <vt:lpstr>EPC: process</vt:lpstr>
      <vt:lpstr>EPC: completed projects</vt:lpstr>
      <vt:lpstr>EPC: completed projects</vt:lpstr>
      <vt:lpstr>EPC: benefits</vt:lpstr>
      <vt:lpstr>PowerPoint Presentation</vt:lpstr>
    </vt:vector>
  </TitlesOfParts>
  <Company>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regojoc</dc:creator>
  <cp:lastModifiedBy>Jorge Acevedo</cp:lastModifiedBy>
  <cp:revision>76</cp:revision>
  <cp:lastPrinted>2015-09-15T15:41:47Z</cp:lastPrinted>
  <dcterms:created xsi:type="dcterms:W3CDTF">2012-04-16T19:16:49Z</dcterms:created>
  <dcterms:modified xsi:type="dcterms:W3CDTF">2015-09-17T02:31:44Z</dcterms:modified>
</cp:coreProperties>
</file>