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74" r:id="rId3"/>
    <p:sldId id="273" r:id="rId4"/>
    <p:sldId id="261" r:id="rId5"/>
    <p:sldId id="259" r:id="rId6"/>
    <p:sldId id="279" r:id="rId7"/>
    <p:sldId id="283" r:id="rId8"/>
    <p:sldId id="287" r:id="rId9"/>
    <p:sldId id="309" r:id="rId10"/>
    <p:sldId id="310" r:id="rId11"/>
    <p:sldId id="308" r:id="rId12"/>
    <p:sldId id="299" r:id="rId13"/>
    <p:sldId id="282" r:id="rId14"/>
    <p:sldId id="290" r:id="rId15"/>
    <p:sldId id="281" r:id="rId16"/>
    <p:sldId id="294" r:id="rId17"/>
    <p:sldId id="289" r:id="rId18"/>
    <p:sldId id="297" r:id="rId19"/>
    <p:sldId id="298" r:id="rId20"/>
    <p:sldId id="300" r:id="rId21"/>
    <p:sldId id="312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C125"/>
    <a:srgbClr val="72A420"/>
    <a:srgbClr val="36A460"/>
    <a:srgbClr val="63C521"/>
    <a:srgbClr val="2F9BE5"/>
    <a:srgbClr val="5FB2EB"/>
    <a:srgbClr val="2599A9"/>
    <a:srgbClr val="C5FC8E"/>
    <a:srgbClr val="9DDDF1"/>
    <a:srgbClr val="3C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3486" autoAdjust="0"/>
  </p:normalViewPr>
  <p:slideViewPr>
    <p:cSldViewPr>
      <p:cViewPr>
        <p:scale>
          <a:sx n="90" d="100"/>
          <a:sy n="90" d="100"/>
        </p:scale>
        <p:origin x="-1118" y="-1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GHG Emissions</c:v>
                </c:pt>
              </c:strCache>
            </c:strRef>
          </c:tx>
          <c:spPr>
            <a:gradFill flip="none" rotWithShape="1">
              <a:gsLst>
                <a:gs pos="36000">
                  <a:schemeClr val="accent5">
                    <a:lumMod val="60000"/>
                    <a:lumOff val="40000"/>
                  </a:schemeClr>
                </a:gs>
                <a:gs pos="0">
                  <a:srgbClr val="5FB2EB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</c:spPr>
          <c:invertIfNegative val="0"/>
          <c:dPt>
            <c:idx val="0"/>
            <c:invertIfNegative val="0"/>
            <c:bubble3D val="0"/>
          </c:dPt>
          <c:cat>
            <c:numRef>
              <c:f>Sheet1!$A$2:$A$5</c:f>
              <c:numCache>
                <c:formatCode>General</c:formatCode>
                <c:ptCount val="4"/>
                <c:pt idx="0">
                  <c:v>2008</c:v>
                </c:pt>
                <c:pt idx="1">
                  <c:v>2019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83189</c:v>
                </c:pt>
                <c:pt idx="1">
                  <c:v>67383.090000000011</c:v>
                </c:pt>
                <c:pt idx="2">
                  <c:v>56568.520000000004</c:v>
                </c:pt>
                <c:pt idx="3">
                  <c:v>52409.07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8"/>
        <c:axId val="7463296"/>
        <c:axId val="7464832"/>
      </c:barChart>
      <c:catAx>
        <c:axId val="746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464832"/>
        <c:crosses val="autoZero"/>
        <c:auto val="1"/>
        <c:lblAlgn val="ctr"/>
        <c:lblOffset val="100"/>
        <c:noMultiLvlLbl val="0"/>
      </c:catAx>
      <c:valAx>
        <c:axId val="7464832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7463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7B67733-5092-4169-9D86-076BE19B7506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FBE1BA-C37D-4F7D-A7F0-23D2006E3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293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E279AD9-8F8C-42A7-8E40-09E93D8320C6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F894A3-A6D0-4335-A6AF-E59CFDB6A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6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9FC4A4-BC65-429C-8BC7-73FC5C84A56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9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9FC4A4-BC65-429C-8BC7-73FC5C84A56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9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9FC4A4-BC65-429C-8BC7-73FC5C84A56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93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9FC4A4-BC65-429C-8BC7-73FC5C84A56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93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total of over one thousand mayors, including West Palm Beach Mayor Lois J. Frankel, have now signed the U.S. Conference of Mayors Climate Protection Agreement – a landmark pledge for mayors across the country to take bold action to significantly reduce carbon emissions in cities. </a:t>
            </a:r>
            <a:r>
              <a:rPr lang="en-US" i="1" dirty="0" smtClean="0"/>
              <a:t>Mayor Frankel signed the agreement in 2007.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9FC4A4-BC65-429C-8BC7-73FC5C84A56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93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755C29-38E9-4A6B-8B1D-37B50063F59F}" type="slidenum">
              <a:rPr lang="en-US" smtClean="0"/>
              <a:pPr/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aseline="0" dirty="0" smtClean="0"/>
              <a:t>! Would have reduced time not payments. </a:t>
            </a:r>
          </a:p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aseline="0" dirty="0" smtClean="0"/>
          </a:p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aseline="0" dirty="0" smtClean="0"/>
              <a:t>At a 2.5% interest rate, it was cheap money. So when we ended up with extra.. We chose to spend it instead of giving it up..</a:t>
            </a:r>
          </a:p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aseline="0" dirty="0" smtClean="0"/>
          </a:p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9FC4A4-BC65-429C-8BC7-73FC5C84A56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9FC4A4-BC65-429C-8BC7-73FC5C84A56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3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9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8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6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3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6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2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5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03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4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4C9C9-C63A-4152-8432-02A5B9CC3754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21D92-801D-4AF1-BEAF-2BFCC3AEC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13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s.myflorida.com/business_operations/state_purchasing/vendor_information/state_contracts_agreements_and_price_lists/state_term_contracts/energy_savings/contractors" TargetMode="External"/><Relationship Id="rId2" Type="http://schemas.openxmlformats.org/officeDocument/2006/relationships/hyperlink" Target="http://www.energyservicescoalition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45" y="-152400"/>
            <a:ext cx="9725645" cy="64710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38" y="4953000"/>
            <a:ext cx="9345038" cy="2241755"/>
          </a:xfrm>
          <a:prstGeom prst="rect">
            <a:avLst/>
          </a:prstGeom>
          <a:noFill/>
          <a:ln>
            <a:noFill/>
          </a:ln>
          <a:effectLst>
            <a:outerShdw blurRad="558800" dist="35921" dir="2700000" algn="ctr" rotWithShape="0">
              <a:schemeClr val="tx1">
                <a:lumMod val="95000"/>
                <a:lumOff val="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S:\Logos\SUSTAINABILITY LOGO\SI Color Logo 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37218"/>
            <a:ext cx="1676400" cy="1588521"/>
          </a:xfrm>
          <a:prstGeom prst="rect">
            <a:avLst/>
          </a:prstGeom>
          <a:noFill/>
          <a:effectLst>
            <a:outerShdw blurRad="685800" sx="102000" sy="102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:\Logos\CITY LOGO\WPB logo 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152400"/>
            <a:ext cx="1617133" cy="5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5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6C125"/>
                </a:solidFill>
              </a:rPr>
              <a:t>Steps</a:t>
            </a:r>
            <a:endParaRPr lang="en-US" b="1" dirty="0">
              <a:solidFill>
                <a:srgbClr val="86C12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Establish Need</a:t>
            </a:r>
          </a:p>
          <a:p>
            <a:r>
              <a:rPr lang="en-US" dirty="0" smtClean="0"/>
              <a:t>Procurement</a:t>
            </a:r>
          </a:p>
          <a:p>
            <a:r>
              <a:rPr lang="en-US" dirty="0" smtClean="0"/>
              <a:t>Investment Grade Energy Audit</a:t>
            </a:r>
          </a:p>
          <a:p>
            <a:r>
              <a:rPr lang="en-US" dirty="0" smtClean="0"/>
              <a:t>Choose ECMs (Energy Conservation Measures)</a:t>
            </a:r>
          </a:p>
          <a:p>
            <a:r>
              <a:rPr lang="en-US" dirty="0"/>
              <a:t>Trust but </a:t>
            </a:r>
            <a:r>
              <a:rPr lang="en-US" dirty="0" smtClean="0"/>
              <a:t>Verify</a:t>
            </a:r>
          </a:p>
          <a:p>
            <a:r>
              <a:rPr lang="en-US" dirty="0" smtClean="0"/>
              <a:t>Contract</a:t>
            </a:r>
          </a:p>
          <a:p>
            <a:r>
              <a:rPr lang="en-US" dirty="0" smtClean="0"/>
              <a:t>Implement</a:t>
            </a:r>
          </a:p>
          <a:p>
            <a:r>
              <a:rPr lang="en-US" dirty="0" smtClean="0"/>
              <a:t>M&amp;V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Celebrate!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53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6C125"/>
                </a:solidFill>
                <a:cs typeface="Arial" panose="020B0604020202020204" pitchFamily="34" charset="0"/>
              </a:rPr>
              <a:t>Retaining a Third Party Verifier</a:t>
            </a:r>
            <a:endParaRPr lang="en-US" b="1" dirty="0">
              <a:solidFill>
                <a:srgbClr val="86C125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0" eaLnBrk="0" hangingPunct="0">
              <a:spcBef>
                <a:spcPts val="1200"/>
              </a:spcBef>
              <a:buNone/>
            </a:pPr>
            <a:r>
              <a:rPr lang="en-US" sz="2400" dirty="0">
                <a:cs typeface="Arial" charset="0"/>
              </a:rPr>
              <a:t>Technical </a:t>
            </a:r>
            <a:r>
              <a:rPr lang="en-US" sz="2400" dirty="0" smtClean="0">
                <a:cs typeface="Arial" charset="0"/>
              </a:rPr>
              <a:t>Review                   Contract </a:t>
            </a:r>
            <a:r>
              <a:rPr lang="en-US" sz="2400" dirty="0">
                <a:cs typeface="Arial" charset="0"/>
              </a:rPr>
              <a:t>Development Support</a:t>
            </a:r>
          </a:p>
          <a:p>
            <a:pPr marL="457200" lvl="1" indent="0" eaLnBrk="0" hangingPunct="0">
              <a:spcBef>
                <a:spcPts val="1200"/>
              </a:spcBef>
              <a:buNone/>
            </a:pPr>
            <a:r>
              <a:rPr lang="en-US" sz="2400" dirty="0">
                <a:cs typeface="Arial" charset="0"/>
              </a:rPr>
              <a:t>M&amp;V </a:t>
            </a:r>
            <a:r>
              <a:rPr lang="en-US" sz="2400" dirty="0" smtClean="0">
                <a:cs typeface="Arial" charset="0"/>
              </a:rPr>
              <a:t>Review                      General </a:t>
            </a:r>
            <a:r>
              <a:rPr lang="en-US" sz="2400" dirty="0">
                <a:cs typeface="Arial" charset="0"/>
              </a:rPr>
              <a:t>Navigation of the process</a:t>
            </a:r>
          </a:p>
          <a:p>
            <a:pPr marL="0" indent="0" eaLnBrk="0" hangingPunct="0">
              <a:spcBef>
                <a:spcPts val="1200"/>
              </a:spcBef>
              <a:buNone/>
            </a:pPr>
            <a:endParaRPr lang="en-US" sz="2600" b="1" dirty="0" smtClean="0">
              <a:cs typeface="Arial" charset="0"/>
            </a:endParaRPr>
          </a:p>
          <a:p>
            <a:pPr marL="0" indent="0" eaLnBrk="0" hangingPunct="0">
              <a:spcBef>
                <a:spcPts val="1200"/>
              </a:spcBef>
              <a:buNone/>
            </a:pPr>
            <a:r>
              <a:rPr lang="en-US" sz="2600" b="1" dirty="0" smtClean="0">
                <a:solidFill>
                  <a:srgbClr val="86C125"/>
                </a:solidFill>
                <a:cs typeface="Arial" charset="0"/>
              </a:rPr>
              <a:t>Prescribed </a:t>
            </a:r>
            <a:r>
              <a:rPr lang="en-US" sz="2600" b="1" dirty="0">
                <a:solidFill>
                  <a:srgbClr val="86C125"/>
                </a:solidFill>
                <a:cs typeface="Arial" charset="0"/>
              </a:rPr>
              <a:t>Deliverables</a:t>
            </a: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US" sz="2400" dirty="0">
                <a:cs typeface="Arial" charset="0"/>
              </a:rPr>
              <a:t>Review investment-grade audits and recommended ECM’s, with estimated costs and </a:t>
            </a:r>
            <a:r>
              <a:rPr lang="en-US" sz="2400" dirty="0" smtClean="0">
                <a:cs typeface="Arial" charset="0"/>
              </a:rPr>
              <a:t>savings</a:t>
            </a:r>
            <a:endParaRPr lang="en-US" sz="2400" dirty="0">
              <a:cs typeface="Arial" charset="0"/>
            </a:endParaRP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US" sz="2400" dirty="0">
                <a:cs typeface="Arial" charset="0"/>
              </a:rPr>
              <a:t>Annual energy savings, pre-installation baselines, reasonableness of economic valuation of </a:t>
            </a:r>
            <a:r>
              <a:rPr lang="en-US" sz="2400" dirty="0" smtClean="0">
                <a:cs typeface="Arial" charset="0"/>
              </a:rPr>
              <a:t>savings</a:t>
            </a:r>
            <a:endParaRPr lang="en-US" sz="2400" dirty="0">
              <a:cs typeface="Arial" charset="0"/>
            </a:endParaRP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US" sz="2400" dirty="0">
                <a:cs typeface="Arial" charset="0"/>
              </a:rPr>
              <a:t>Review details of M&amp;V </a:t>
            </a:r>
            <a:r>
              <a:rPr lang="en-US" sz="2400" dirty="0" smtClean="0">
                <a:cs typeface="Arial" charset="0"/>
              </a:rPr>
              <a:t>Plan</a:t>
            </a:r>
            <a:endParaRPr lang="en-US" sz="2400" dirty="0">
              <a:cs typeface="Arial" charset="0"/>
            </a:endParaRP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US" sz="2400" dirty="0">
                <a:cs typeface="Arial" charset="0"/>
              </a:rPr>
              <a:t>Advise on project costs and cash flow </a:t>
            </a:r>
            <a:r>
              <a:rPr lang="en-US" sz="2400" dirty="0" smtClean="0">
                <a:cs typeface="Arial" charset="0"/>
              </a:rPr>
              <a:t>analysis</a:t>
            </a:r>
            <a:endParaRPr lang="en-US" sz="2400" dirty="0">
              <a:cs typeface="Arial" charset="0"/>
            </a:endParaRP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US" sz="2400" dirty="0">
                <a:cs typeface="Arial" charset="0"/>
              </a:rPr>
              <a:t>Technical assistance to legal counsel (i.e. contract)</a:t>
            </a:r>
          </a:p>
          <a:p>
            <a:endParaRPr lang="en-US" dirty="0"/>
          </a:p>
        </p:txBody>
      </p:sp>
      <p:pic>
        <p:nvPicPr>
          <p:cNvPr id="5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92" y="-197021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3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6C125"/>
                </a:solidFill>
              </a:rPr>
              <a:t>Contract Opportunities</a:t>
            </a:r>
            <a:endParaRPr lang="en-US" b="1" dirty="0">
              <a:solidFill>
                <a:srgbClr val="86C12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4000" b="1" dirty="0">
                <a:solidFill>
                  <a:srgbClr val="86C125"/>
                </a:solidFill>
              </a:rPr>
              <a:t>Direct Purchasing </a:t>
            </a:r>
            <a:r>
              <a:rPr lang="en-US" sz="4000" dirty="0"/>
              <a:t>– </a:t>
            </a:r>
            <a:r>
              <a:rPr lang="en-US" dirty="0"/>
              <a:t>Considerable tax savings on big ticket high 			          volume purchases within the contract.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8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4000" b="1" dirty="0">
                <a:solidFill>
                  <a:srgbClr val="86C125"/>
                </a:solidFill>
              </a:rPr>
              <a:t>Procurement Timing </a:t>
            </a:r>
            <a:r>
              <a:rPr lang="en-US" sz="4000" dirty="0"/>
              <a:t>– </a:t>
            </a:r>
            <a:r>
              <a:rPr lang="en-US" dirty="0"/>
              <a:t>Direct purchases may require a </a:t>
            </a:r>
            <a:r>
              <a:rPr lang="en-US" dirty="0" smtClean="0"/>
              <a:t>					separate bid/RFP </a:t>
            </a:r>
            <a:r>
              <a:rPr lang="en-US" dirty="0"/>
              <a:t>process.</a:t>
            </a:r>
          </a:p>
          <a:p>
            <a:pPr>
              <a:spcBef>
                <a:spcPct val="50000"/>
              </a:spcBef>
            </a:pPr>
            <a:endParaRPr lang="en-US" sz="11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4000" b="1" dirty="0">
                <a:solidFill>
                  <a:srgbClr val="86C125"/>
                </a:solidFill>
              </a:rPr>
              <a:t>Environmental Credits</a:t>
            </a:r>
            <a:r>
              <a:rPr lang="en-US" sz="4800" b="1" dirty="0">
                <a:solidFill>
                  <a:srgbClr val="86C125"/>
                </a:solidFill>
              </a:rPr>
              <a:t> </a:t>
            </a:r>
            <a:r>
              <a:rPr lang="en-US" sz="3100" dirty="0"/>
              <a:t>– Potential for future revenue due to </a:t>
            </a:r>
            <a:r>
              <a:rPr lang="en-US" sz="3100" dirty="0" smtClean="0"/>
              <a:t>avoided </a:t>
            </a:r>
            <a:r>
              <a:rPr lang="en-US" sz="3100" dirty="0"/>
              <a:t>GHGE’s</a:t>
            </a:r>
            <a:endParaRPr lang="en-US" sz="3100" b="1" dirty="0" smtClean="0">
              <a:solidFill>
                <a:srgbClr val="4F8B13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4000" b="1" dirty="0" smtClean="0">
                <a:solidFill>
                  <a:srgbClr val="86C125"/>
                </a:solidFill>
              </a:rPr>
              <a:t>Tax </a:t>
            </a:r>
            <a:r>
              <a:rPr lang="en-US" sz="4000" b="1" dirty="0">
                <a:solidFill>
                  <a:srgbClr val="86C125"/>
                </a:solidFill>
              </a:rPr>
              <a:t>Credits </a:t>
            </a:r>
            <a:r>
              <a:rPr lang="en-US" sz="4000" dirty="0"/>
              <a:t>– </a:t>
            </a:r>
            <a:r>
              <a:rPr lang="en-US" dirty="0"/>
              <a:t>Typically a 50/50 split between the local </a:t>
            </a:r>
            <a:r>
              <a:rPr lang="en-US" dirty="0" smtClean="0"/>
              <a:t>			        government </a:t>
            </a:r>
            <a:r>
              <a:rPr lang="en-US" dirty="0"/>
              <a:t>and ESCO</a:t>
            </a:r>
            <a:r>
              <a:rPr lang="en-US" dirty="0" smtClean="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1100" dirty="0"/>
          </a:p>
          <a:p>
            <a:pPr marL="0" indent="0">
              <a:spcBef>
                <a:spcPct val="50000"/>
              </a:spcBef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92" y="-838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1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6C125"/>
                </a:solidFill>
              </a:rPr>
              <a:t>Performance Guarantee &amp; </a:t>
            </a:r>
            <a:br>
              <a:rPr lang="en-US" b="1" dirty="0">
                <a:solidFill>
                  <a:srgbClr val="86C125"/>
                </a:solidFill>
              </a:rPr>
            </a:br>
            <a:r>
              <a:rPr lang="en-US" b="1" dirty="0">
                <a:solidFill>
                  <a:srgbClr val="86C125"/>
                </a:solidFill>
              </a:rPr>
              <a:t>Measurement &amp; Verification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dirty="0">
                <a:cs typeface="Arial" charset="0"/>
              </a:rPr>
              <a:t>Annual Savings Verification Report Each Year of Term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dirty="0">
                <a:cs typeface="Arial" charset="0"/>
              </a:rPr>
              <a:t>M&amp;V Procedures Follow the International Performance Measurement &amp; Verification Protocol (IPMVP)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dirty="0">
                <a:cs typeface="Arial" charset="0"/>
              </a:rPr>
              <a:t>Any Shortfall in Savings will be Paid by ESCO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dirty="0" smtClean="0">
                <a:cs typeface="Arial" charset="0"/>
              </a:rPr>
              <a:t>Guarantee may be </a:t>
            </a:r>
            <a:r>
              <a:rPr lang="en-US" dirty="0">
                <a:cs typeface="Arial" charset="0"/>
              </a:rPr>
              <a:t>Backed by a Third-Party Issued Energy Savings Bond</a:t>
            </a:r>
          </a:p>
          <a:p>
            <a:endParaRPr lang="en-US" dirty="0"/>
          </a:p>
        </p:txBody>
      </p:sp>
      <p:pic>
        <p:nvPicPr>
          <p:cNvPr id="5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92" y="-838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86C125"/>
                </a:solidFill>
              </a:rPr>
              <a:t>West Palm Beach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City Wide EECBG and Guaranteed Energy Savings Performance Contracts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dirty="0"/>
              <a:t>Reduce Utility Consumption &amp; Expense Across City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dirty="0"/>
              <a:t>Support Achievement </a:t>
            </a:r>
            <a:r>
              <a:rPr lang="en-US" dirty="0" smtClean="0"/>
              <a:t>within  </a:t>
            </a:r>
            <a:r>
              <a:rPr lang="en-US" dirty="0"/>
              <a:t>the City’s Sustainability Action </a:t>
            </a:r>
            <a:r>
              <a:rPr lang="en-US" dirty="0" smtClean="0"/>
              <a:t> </a:t>
            </a:r>
            <a:r>
              <a:rPr lang="en-US" dirty="0"/>
              <a:t>Plan Goals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dirty="0"/>
              <a:t>Fund Needed Work to </a:t>
            </a:r>
            <a:r>
              <a:rPr lang="en-US" dirty="0" smtClean="0"/>
              <a:t>Alleviate  </a:t>
            </a:r>
            <a:r>
              <a:rPr lang="en-US" dirty="0"/>
              <a:t>Strained Capital Budgets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dirty="0"/>
              <a:t>Implement Leading </a:t>
            </a:r>
            <a:r>
              <a:rPr lang="en-US" dirty="0" smtClean="0"/>
              <a:t>Technologies  </a:t>
            </a:r>
            <a:r>
              <a:rPr lang="en-US" dirty="0"/>
              <a:t>Such As LED Street Lighting</a:t>
            </a:r>
          </a:p>
          <a:p>
            <a:endParaRPr lang="en-US" dirty="0"/>
          </a:p>
        </p:txBody>
      </p:sp>
      <p:pic>
        <p:nvPicPr>
          <p:cNvPr id="5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92" y="-838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-533400" y="-304800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765550" algn="l"/>
              </a:tabLst>
            </a:pP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017343" y="2746669"/>
            <a:ext cx="577596" cy="2104537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5756362" y="4832614"/>
            <a:ext cx="508840" cy="1313374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4" idx="2"/>
          </p:cNvCxnSpPr>
          <p:nvPr/>
        </p:nvCxnSpPr>
        <p:spPr>
          <a:xfrm>
            <a:off x="6235057" y="4832614"/>
            <a:ext cx="646175" cy="1398197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2017343" y="2746669"/>
            <a:ext cx="4229403" cy="2085945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1877135" y="4115221"/>
            <a:ext cx="1435608" cy="1435608"/>
            <a:chOff x="1764792" y="3212592"/>
            <a:chExt cx="1435608" cy="1435608"/>
          </a:xfrm>
          <a:solidFill>
            <a:srgbClr val="4CBB01"/>
          </a:solidFill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764792" y="3212592"/>
              <a:ext cx="1435608" cy="14356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21197" y="3638009"/>
              <a:ext cx="132279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Myriad Pro" pitchFamily="34" charset="0"/>
                </a:rPr>
                <a:t>$4.2M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605" y="4343400"/>
            <a:ext cx="17911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4CBB01"/>
                </a:solidFill>
                <a:latin typeface="Myriad Pro" pitchFamily="34" charset="0"/>
              </a:rPr>
              <a:t>City Owned</a:t>
            </a:r>
          </a:p>
          <a:p>
            <a:pPr algn="r"/>
            <a:r>
              <a:rPr lang="en-US" sz="1600" b="1" dirty="0" smtClean="0">
                <a:solidFill>
                  <a:srgbClr val="4CBB01"/>
                </a:solidFill>
                <a:latin typeface="Myriad Pro" pitchFamily="34" charset="0"/>
              </a:rPr>
              <a:t>Streetlight</a:t>
            </a:r>
          </a:p>
          <a:p>
            <a:pPr algn="r"/>
            <a:r>
              <a:rPr lang="en-US" sz="1600" b="1" dirty="0" smtClean="0">
                <a:solidFill>
                  <a:srgbClr val="4CBB01"/>
                </a:solidFill>
                <a:latin typeface="Myriad Pro" pitchFamily="34" charset="0"/>
              </a:rPr>
              <a:t>High Efficiency </a:t>
            </a:r>
          </a:p>
          <a:p>
            <a:pPr algn="r"/>
            <a:r>
              <a:rPr lang="en-US" sz="1600" b="1" dirty="0" smtClean="0">
                <a:solidFill>
                  <a:srgbClr val="4CBB01"/>
                </a:solidFill>
                <a:latin typeface="Myriad Pro" pitchFamily="34" charset="0"/>
              </a:rPr>
              <a:t>Lighting Retrofits</a:t>
            </a:r>
            <a:endParaRPr lang="en-US" sz="1600" b="1" dirty="0">
              <a:solidFill>
                <a:srgbClr val="4CBB01"/>
              </a:solidFill>
              <a:latin typeface="Myriad Pro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78224" y="4423069"/>
            <a:ext cx="978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4CBB01"/>
                </a:solidFill>
                <a:latin typeface="Myriad Pro" pitchFamily="34" charset="0"/>
              </a:rPr>
              <a:t>Indoor</a:t>
            </a:r>
          </a:p>
          <a:p>
            <a:pPr algn="r"/>
            <a:r>
              <a:rPr lang="en-US" sz="1600" b="1" dirty="0" smtClean="0">
                <a:solidFill>
                  <a:srgbClr val="4CBB01"/>
                </a:solidFill>
                <a:latin typeface="Myriad Pro" pitchFamily="34" charset="0"/>
              </a:rPr>
              <a:t>Energy</a:t>
            </a:r>
          </a:p>
          <a:p>
            <a:pPr algn="r"/>
            <a:r>
              <a:rPr lang="en-US" sz="1600" b="1" dirty="0" smtClean="0">
                <a:solidFill>
                  <a:srgbClr val="4CBB01"/>
                </a:solidFill>
                <a:latin typeface="Myriad Pro" pitchFamily="34" charset="0"/>
              </a:rPr>
              <a:t>Retrofits</a:t>
            </a:r>
            <a:endParaRPr lang="en-US" sz="1600" b="1" dirty="0">
              <a:solidFill>
                <a:srgbClr val="4CBB01"/>
              </a:solidFill>
              <a:latin typeface="Myriad Pro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416365" y="5816076"/>
            <a:ext cx="679994" cy="585216"/>
            <a:chOff x="2705969" y="5571815"/>
            <a:chExt cx="679994" cy="585216"/>
          </a:xfrm>
          <a:solidFill>
            <a:srgbClr val="0397D7"/>
          </a:solidFill>
        </p:grpSpPr>
        <p:sp>
          <p:nvSpPr>
            <p:cNvPr id="41" name="Oval 40"/>
            <p:cNvSpPr>
              <a:spLocks/>
            </p:cNvSpPr>
            <p:nvPr/>
          </p:nvSpPr>
          <p:spPr>
            <a:xfrm>
              <a:off x="2753358" y="5571815"/>
              <a:ext cx="585216" cy="5852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05969" y="5710535"/>
              <a:ext cx="679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Myriad Pro" pitchFamily="34" charset="0"/>
                </a:rPr>
                <a:t>$700k</a:t>
              </a:r>
              <a:endParaRPr lang="en-US" sz="14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629400" y="5923371"/>
            <a:ext cx="503664" cy="384048"/>
            <a:chOff x="5202893" y="5379791"/>
            <a:chExt cx="503664" cy="384048"/>
          </a:xfrm>
        </p:grpSpPr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5249053" y="5379791"/>
              <a:ext cx="384048" cy="384048"/>
            </a:xfrm>
            <a:prstGeom prst="ellipse">
              <a:avLst/>
            </a:prstGeom>
            <a:solidFill>
              <a:srgbClr val="4CBB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02893" y="5456399"/>
              <a:ext cx="5036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Myriad Pro" pitchFamily="34" charset="0"/>
                </a:rPr>
                <a:t>$300k</a:t>
              </a:r>
              <a:endParaRPr lang="en-US" sz="9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2017343" y="2746669"/>
            <a:ext cx="2980800" cy="2085945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1295400" y="1981200"/>
            <a:ext cx="1828800" cy="1828800"/>
            <a:chOff x="3713831" y="914400"/>
            <a:chExt cx="1828800" cy="18288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" name="Oval 5"/>
            <p:cNvSpPr/>
            <p:nvPr/>
          </p:nvSpPr>
          <p:spPr>
            <a:xfrm>
              <a:off x="3713831" y="914400"/>
              <a:ext cx="1828800" cy="1828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95498" y="1505635"/>
              <a:ext cx="1465466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$6.8M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903543" y="4480981"/>
            <a:ext cx="713702" cy="704088"/>
            <a:chOff x="4315498" y="3563112"/>
            <a:chExt cx="713702" cy="704088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325112" y="3563112"/>
              <a:ext cx="704088" cy="7040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15498" y="3714690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Myriad Pro" pitchFamily="34" charset="0"/>
                </a:rPr>
                <a:t>$1M</a:t>
              </a:r>
              <a:endParaRPr lang="en-US" sz="2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7130945" y="5877580"/>
            <a:ext cx="134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CBB01"/>
                </a:solidFill>
                <a:latin typeface="Myriad Pro" pitchFamily="34" charset="0"/>
              </a:rPr>
              <a:t>IT Department</a:t>
            </a:r>
          </a:p>
          <a:p>
            <a:r>
              <a:rPr lang="en-US" sz="1400" b="1" dirty="0" smtClean="0">
                <a:solidFill>
                  <a:srgbClr val="4CBB01"/>
                </a:solidFill>
                <a:latin typeface="Myriad Pro" pitchFamily="34" charset="0"/>
              </a:rPr>
              <a:t>Upgrades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549944" y="4389541"/>
            <a:ext cx="896399" cy="886968"/>
            <a:chOff x="6371905" y="3462635"/>
            <a:chExt cx="896399" cy="886968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6376620" y="3462635"/>
              <a:ext cx="886968" cy="886968"/>
            </a:xfrm>
            <a:prstGeom prst="ellipse">
              <a:avLst/>
            </a:prstGeom>
            <a:solidFill>
              <a:srgbClr val="4CBB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71905" y="3706064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Myriad Pro" pitchFamily="34" charset="0"/>
                </a:rPr>
                <a:t>$1.6M</a:t>
              </a:r>
              <a:endParaRPr lang="en-US" sz="2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922175" y="5830669"/>
            <a:ext cx="169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397D7"/>
                </a:solidFill>
                <a:latin typeface="Myriad Pro" pitchFamily="34" charset="0"/>
              </a:rPr>
              <a:t>Streetlight LED Retrofits</a:t>
            </a:r>
            <a:endParaRPr lang="en-US" b="1" dirty="0">
              <a:solidFill>
                <a:srgbClr val="0397D7"/>
              </a:solidFill>
              <a:latin typeface="Myriad Pro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741743" y="3774744"/>
            <a:ext cx="217365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Myriad Pro" pitchFamily="34" charset="0"/>
              </a:rPr>
              <a:t>Additional Funds</a:t>
            </a:r>
          </a:p>
          <a:p>
            <a:pPr>
              <a:spcAft>
                <a:spcPts val="600"/>
              </a:spcAft>
            </a:pPr>
            <a:r>
              <a:rPr lang="en-US" sz="1400" b="1" i="1" dirty="0" smtClean="0">
                <a:latin typeface="Myriad Pro" pitchFamily="34" charset="0"/>
              </a:rPr>
              <a:t>Due To:</a:t>
            </a:r>
          </a:p>
          <a:p>
            <a:pPr marL="342900" indent="-342900">
              <a:buAutoNum type="arabicParenR"/>
            </a:pPr>
            <a:r>
              <a:rPr lang="en-US" sz="1100" dirty="0" smtClean="0">
                <a:latin typeface="Myriad Pro" pitchFamily="34" charset="0"/>
              </a:rPr>
              <a:t>LED Technology Cost Reduction</a:t>
            </a:r>
          </a:p>
          <a:p>
            <a:pPr marL="342900" indent="-342900">
              <a:buAutoNum type="arabicParenR"/>
            </a:pPr>
            <a:r>
              <a:rPr lang="en-US" sz="1100" dirty="0" smtClean="0">
                <a:latin typeface="Myriad Pro" pitchFamily="34" charset="0"/>
              </a:rPr>
              <a:t>Energy Conservation Measure Changes</a:t>
            </a:r>
          </a:p>
          <a:p>
            <a:pPr marL="342900" indent="-342900">
              <a:buAutoNum type="arabicParenR"/>
            </a:pPr>
            <a:r>
              <a:rPr lang="en-US" sz="1100" dirty="0" smtClean="0">
                <a:latin typeface="Myriad Pro" pitchFamily="34" charset="0"/>
              </a:rPr>
              <a:t>Lower Than Initially Anticipated Financing Rate</a:t>
            </a:r>
          </a:p>
          <a:p>
            <a:endParaRPr lang="en-US" sz="1400" dirty="0" smtClean="0">
              <a:latin typeface="Myriad Pro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218764" y="2598003"/>
            <a:ext cx="2877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Myriad Pro" pitchFamily="34" charset="0"/>
              </a:rPr>
              <a:t>Starting Funds</a:t>
            </a:r>
          </a:p>
          <a:p>
            <a:r>
              <a:rPr lang="en-US" sz="1600" dirty="0" smtClean="0">
                <a:latin typeface="Myriad Pro" pitchFamily="34" charset="0"/>
              </a:rPr>
              <a:t>Energy Performance Contract</a:t>
            </a:r>
            <a:endParaRPr lang="en-US" sz="1600" dirty="0">
              <a:latin typeface="Myriad Pro" pitchFamily="34" charset="0"/>
            </a:endParaRPr>
          </a:p>
          <a:p>
            <a:endParaRPr lang="en-US" sz="1600" dirty="0" smtClean="0">
              <a:latin typeface="Myriad Pro" pitchFamily="34" charset="0"/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394" y1="9722" x2="19394" y2="9722"/>
                        <a14:foregroundMark x1="35152" y1="85417" x2="35152" y2="85417"/>
                        <a14:foregroundMark x1="58788" y1="90278" x2="58788" y2="90278"/>
                        <a14:foregroundMark x1="77576" y1="91667" x2="77576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5845792"/>
            <a:ext cx="686163" cy="60039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177683" y="553922"/>
            <a:ext cx="6776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86C125"/>
                </a:solidFill>
              </a:rPr>
              <a:t>Energy </a:t>
            </a:r>
            <a:r>
              <a:rPr lang="en-US" sz="4000" b="1" dirty="0" smtClean="0">
                <a:solidFill>
                  <a:srgbClr val="86C125"/>
                </a:solidFill>
              </a:rPr>
              <a:t>Performance </a:t>
            </a:r>
            <a:r>
              <a:rPr lang="en-US" sz="4000" b="1" dirty="0" smtClean="0">
                <a:solidFill>
                  <a:srgbClr val="86C125"/>
                </a:solidFill>
              </a:rPr>
              <a:t>Contract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707521" y="1309591"/>
            <a:ext cx="31600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rgbClr val="86C125"/>
                </a:solidFill>
              </a:rPr>
              <a:t>$11,000,000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Estimated Savings over 15 Years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6" name="Picture 45" descr="S:\Logos\SUSTAINABILITY LOGO\SI Color Logo 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36" y="1391554"/>
            <a:ext cx="1587251" cy="15040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3" y="-95724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8" grpId="0"/>
      <p:bldP spid="91" grpId="0"/>
      <p:bldP spid="100" grpId="0"/>
      <p:bldP spid="102" grpId="0"/>
      <p:bldP spid="1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0" y="814754"/>
            <a:ext cx="10108627" cy="70338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098176" y="-1066800"/>
            <a:ext cx="114300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S:\Presentations\2014 BBC Streetlights Presentation\Images\LED Streetlight Media Event #292191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3800" y="1828800"/>
            <a:ext cx="7044372" cy="533675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438599" y="-244284"/>
            <a:ext cx="3192028" cy="23778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1071055" y="4114800"/>
            <a:ext cx="12465147" cy="4302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0" y="5227319"/>
            <a:ext cx="9029886" cy="1554480"/>
            <a:chOff x="-304800" y="5074919"/>
            <a:chExt cx="9561066" cy="1645921"/>
          </a:xfrm>
        </p:grpSpPr>
        <p:pic>
          <p:nvPicPr>
            <p:cNvPr id="1027" name="Picture 3" descr="S:\Presentations\2014 BBC Streetlights Presentation\Images\LED Streetlight Media Event #2921910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943" y="5074919"/>
              <a:ext cx="2474929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S:\Presentations\2014 BBC Streetlights Presentation\Images\LED Streetlight Media Event #2921908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856" y="5074920"/>
              <a:ext cx="1933092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S:\Presentations\2014 BBC Streetlights Presentation\Images\LED Streetlight Media Event #29219138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04800" y="5074920"/>
              <a:ext cx="2965663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LED2 cropped"/>
            <p:cNvPicPr>
              <a:picLocks noChangeAspect="1" noChangeArrowheads="1"/>
            </p:cNvPicPr>
            <p:nvPr/>
          </p:nvPicPr>
          <p:blipFill>
            <a:blip r:embed="rId9">
              <a:lum bright="14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864" y="5074919"/>
              <a:ext cx="2028402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1905000" y="381000"/>
            <a:ext cx="2711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6C125"/>
                </a:solidFill>
              </a:rPr>
              <a:t>High Efficiency Streetlight Retrofits</a:t>
            </a:r>
          </a:p>
        </p:txBody>
      </p:sp>
      <p:pic>
        <p:nvPicPr>
          <p:cNvPr id="15" name="Picture 14" descr="S:\Logos\SUSTAINABILITY LOGO\SI Color Logo Transpar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3" y="304800"/>
            <a:ext cx="1586787" cy="15036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4400" y="287161"/>
            <a:ext cx="1600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3C521"/>
                </a:solidFill>
              </a:rPr>
              <a:t>6,700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Streetlights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Retrofitted with High Efficiency Lights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304800"/>
            <a:ext cx="21756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3C521"/>
                </a:solidFill>
              </a:rPr>
              <a:t>$223,000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Estimated Annual Electricity Savings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2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838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86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86C125"/>
                </a:solidFill>
              </a:rPr>
              <a:t>Facility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03312"/>
            <a:ext cx="8610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/>
              <a:t>Upgrade of Facility Lighting Systems with a Combination High Efficiency Fluorescent, LED, and Induction Lighting Systems with Occupancy Controls at 15 City Facilities</a:t>
            </a:r>
          </a:p>
          <a:p>
            <a:pPr marL="0" indent="0">
              <a:buFont typeface="Wingdings" pitchFamily="2" charset="2"/>
              <a:buNone/>
            </a:pPr>
            <a:endParaRPr lang="en-US" sz="2000" dirty="0"/>
          </a:p>
          <a:p>
            <a:pPr marL="0" indent="0"/>
            <a:r>
              <a:rPr lang="en-US" dirty="0"/>
              <a:t>$94,137 in Annual Energy and Maintenance </a:t>
            </a:r>
            <a:r>
              <a:rPr lang="en-US" dirty="0" smtClean="0"/>
              <a:t>Savings</a:t>
            </a:r>
            <a:endParaRPr lang="en-US" dirty="0"/>
          </a:p>
          <a:p>
            <a:pPr marL="0" indent="0"/>
            <a:r>
              <a:rPr lang="en-US" dirty="0"/>
              <a:t>35% Reduction in Energy </a:t>
            </a:r>
            <a:r>
              <a:rPr lang="en-US" dirty="0" smtClean="0"/>
              <a:t>Consumption</a:t>
            </a:r>
            <a:endParaRPr lang="en-US" dirty="0"/>
          </a:p>
          <a:p>
            <a:pPr marL="0" indent="0"/>
            <a:r>
              <a:rPr lang="en-US" dirty="0"/>
              <a:t>Longer Equipment Life</a:t>
            </a:r>
          </a:p>
          <a:p>
            <a:pPr marL="0" indent="0"/>
            <a:r>
              <a:rPr lang="en-US" dirty="0"/>
              <a:t>Improved Lighting 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/>
              <a:t>Quality</a:t>
            </a:r>
          </a:p>
          <a:p>
            <a:endParaRPr lang="en-US" dirty="0"/>
          </a:p>
        </p:txBody>
      </p:sp>
      <p:pic>
        <p:nvPicPr>
          <p:cNvPr id="5" name="Picture 6" descr="100_05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8100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00_06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4267200"/>
            <a:ext cx="289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838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6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86C125"/>
                </a:solidFill>
              </a:rPr>
              <a:t>Parking Garage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Font typeface="Wingdings" pitchFamily="2" charset="2"/>
              <a:buNone/>
            </a:pPr>
            <a:r>
              <a:rPr lang="en-US" b="1" dirty="0">
                <a:solidFill>
                  <a:srgbClr val="86C125"/>
                </a:solidFill>
              </a:rPr>
              <a:t>Scope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/>
              <a:t>Upgrade or Replacement of Garage Lighting Systems with a Combination High Efficiency Fluorescent, Lighting Systems and Automated Controls at 3 City Garages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/>
            <a:r>
              <a:rPr lang="en-US" dirty="0"/>
              <a:t>$84,358 in Annual Energy/Maintenance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Savings</a:t>
            </a:r>
            <a:endParaRPr lang="en-US" dirty="0"/>
          </a:p>
          <a:p>
            <a:pPr marL="0" indent="0"/>
            <a:r>
              <a:rPr lang="en-US" dirty="0" smtClean="0"/>
              <a:t>Longer </a:t>
            </a:r>
            <a:r>
              <a:rPr lang="en-US" dirty="0"/>
              <a:t>Equipment Life</a:t>
            </a:r>
          </a:p>
          <a:p>
            <a:pPr marL="0" indent="0"/>
            <a:r>
              <a:rPr lang="en-US" dirty="0"/>
              <a:t>Increased Light Levels to 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/>
              <a:t>Meet Current Codes</a:t>
            </a:r>
          </a:p>
          <a:p>
            <a:endParaRPr lang="en-US" dirty="0"/>
          </a:p>
        </p:txBody>
      </p:sp>
      <p:pic>
        <p:nvPicPr>
          <p:cNvPr id="6" name="Picture 6" descr="100_06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3005667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838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100_06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074584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49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86C125"/>
                </a:solidFill>
              </a:rPr>
              <a:t>HVAC &amp; Controls Upgrades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86C125"/>
                </a:solidFill>
              </a:rPr>
              <a:t>Scope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Various HVAC System Upgrades and Adjustments Including New Programmable Thermostats, Improved Controls Programming, and General Maintenance Procedures to Enhance Efficiency and Performance at 21 City Facilities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dirty="0"/>
              <a:t>$8,180 in Annual Energy and Maintenance Savings</a:t>
            </a:r>
          </a:p>
          <a:p>
            <a:pPr>
              <a:defRPr/>
            </a:pPr>
            <a:r>
              <a:rPr lang="en-US" dirty="0"/>
              <a:t>Improved Comfort</a:t>
            </a:r>
          </a:p>
          <a:p>
            <a:pPr>
              <a:defRPr/>
            </a:pPr>
            <a:r>
              <a:rPr lang="en-US" dirty="0"/>
              <a:t>Extended System Life</a:t>
            </a:r>
          </a:p>
          <a:p>
            <a:endParaRPr lang="en-US" dirty="0"/>
          </a:p>
        </p:txBody>
      </p:sp>
      <p:pic>
        <p:nvPicPr>
          <p:cNvPr id="5" name="Picture 5" descr="thermost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953000"/>
            <a:ext cx="3352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838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9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6000">
                <a:schemeClr val="tx1">
                  <a:lumMod val="65000"/>
                  <a:lumOff val="35000"/>
                </a:schemeClr>
              </a:gs>
              <a:gs pos="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best climate change advert 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066" y="990600"/>
            <a:ext cx="8669867" cy="4876800"/>
          </a:xfrm>
          <a:prstGeom prst="rect">
            <a:avLst/>
          </a:prstGeom>
        </p:spPr>
      </p:pic>
      <p:pic>
        <p:nvPicPr>
          <p:cNvPr id="9" name="Picture 2" descr="S:\Logos\CITY LOGO\WPB logo 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509"/>
            <a:ext cx="1617133" cy="5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6C125"/>
                </a:solidFill>
              </a:rPr>
              <a:t>Make It Easier </a:t>
            </a:r>
            <a:endParaRPr lang="en-US" b="1" dirty="0">
              <a:solidFill>
                <a:srgbClr val="86C12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86C125"/>
                </a:solidFill>
              </a:rPr>
              <a:t>Get Full Understanding and Buy In Up Front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Central Maintenance Departments are Easier 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Individual Meters are Best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Watch Your Attic Stock – Use Warranties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Know Your Streetlights/Roads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Third Party Verifier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Make Sure 1</a:t>
            </a:r>
            <a:r>
              <a:rPr lang="en-US" b="1" baseline="30000" dirty="0" smtClean="0">
                <a:solidFill>
                  <a:srgbClr val="86C125"/>
                </a:solidFill>
              </a:rPr>
              <a:t>st</a:t>
            </a:r>
            <a:r>
              <a:rPr lang="en-US" b="1" dirty="0" smtClean="0">
                <a:solidFill>
                  <a:srgbClr val="86C125"/>
                </a:solidFill>
              </a:rPr>
              <a:t> Debt Service Payment Is After Savings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Watch Technology Changes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Check SIRs (Savings To Investment Ratio)</a:t>
            </a:r>
          </a:p>
          <a:p>
            <a:r>
              <a:rPr lang="en-US" b="1" dirty="0" smtClean="0">
                <a:solidFill>
                  <a:srgbClr val="86C125"/>
                </a:solidFill>
              </a:rPr>
              <a:t>Have final Sign Off When All ECMs Are Complete</a:t>
            </a:r>
          </a:p>
          <a:p>
            <a:endParaRPr lang="en-US" dirty="0" smtClean="0">
              <a:solidFill>
                <a:srgbClr val="86C125"/>
              </a:solidFill>
            </a:endParaRPr>
          </a:p>
          <a:p>
            <a:endParaRPr lang="en-US" dirty="0" smtClean="0">
              <a:solidFill>
                <a:srgbClr val="86C125"/>
              </a:solidFill>
            </a:endParaRPr>
          </a:p>
          <a:p>
            <a:endParaRPr lang="en-US" dirty="0" smtClean="0">
              <a:solidFill>
                <a:srgbClr val="86C125"/>
              </a:solidFill>
            </a:endParaRPr>
          </a:p>
          <a:p>
            <a:endParaRPr lang="en-US" dirty="0">
              <a:solidFill>
                <a:srgbClr val="86C125"/>
              </a:solidFill>
            </a:endParaRPr>
          </a:p>
        </p:txBody>
      </p:sp>
      <p:pic>
        <p:nvPicPr>
          <p:cNvPr id="5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clipartbest.com/cliparts/di8/84M/di884My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-304800"/>
            <a:ext cx="2357638" cy="23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1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rgbClr val="86C12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rgbClr val="86C125"/>
              </a:solidFill>
            </a:endParaRPr>
          </a:p>
          <a:p>
            <a:endParaRPr lang="en-US" dirty="0" smtClean="0">
              <a:solidFill>
                <a:srgbClr val="86C125"/>
              </a:solidFill>
            </a:endParaRPr>
          </a:p>
          <a:p>
            <a:endParaRPr lang="en-US" dirty="0" smtClean="0">
              <a:solidFill>
                <a:srgbClr val="86C125"/>
              </a:solidFill>
            </a:endParaRPr>
          </a:p>
          <a:p>
            <a:endParaRPr lang="en-US" dirty="0">
              <a:solidFill>
                <a:srgbClr val="86C125"/>
              </a:solidFill>
            </a:endParaRPr>
          </a:p>
        </p:txBody>
      </p:sp>
      <p:pic>
        <p:nvPicPr>
          <p:cNvPr id="5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 descr="http://green.thefuntimesguide.com/files/Copenhagen-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99" y="-152399"/>
            <a:ext cx="9924432" cy="662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healthyrootshappysoul.com/wp-content/uploads/2013/09/do-not-inherit-earth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97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2057400"/>
            <a:ext cx="2286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S:\Logos\CITY LOGO\WPB logo 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76200"/>
            <a:ext cx="1617133" cy="5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8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533400" y="-304800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765550" algn="l"/>
              </a:tabLst>
            </a:pP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-3505200" y="2419619"/>
            <a:ext cx="26517600" cy="1137555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664754218"/>
              </p:ext>
            </p:extLst>
          </p:nvPr>
        </p:nvGraphicFramePr>
        <p:xfrm>
          <a:off x="381000" y="1905000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7026" y="2438400"/>
            <a:ext cx="20422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83,000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Metric Tons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of CO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2895601" y="2374612"/>
            <a:ext cx="1295400" cy="749588"/>
          </a:xfrm>
          <a:prstGeom prst="triangle">
            <a:avLst/>
          </a:prstGeom>
          <a:solidFill>
            <a:srgbClr val="86C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/>
          <p:cNvSpPr/>
          <p:nvPr/>
        </p:nvSpPr>
        <p:spPr>
          <a:xfrm rot="10800000">
            <a:off x="4876800" y="2374612"/>
            <a:ext cx="1295400" cy="1271114"/>
          </a:xfrm>
          <a:prstGeom prst="triangle">
            <a:avLst/>
          </a:prstGeom>
          <a:solidFill>
            <a:srgbClr val="86C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891867" y="2382216"/>
            <a:ext cx="1295400" cy="1463040"/>
          </a:xfrm>
          <a:prstGeom prst="triangle">
            <a:avLst/>
          </a:prstGeom>
          <a:solidFill>
            <a:srgbClr val="86C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34483" y="2337124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19%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22787" y="2362200"/>
            <a:ext cx="803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32%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1374" y="2362200"/>
            <a:ext cx="803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37%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38478" y="420672"/>
            <a:ext cx="6953122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/>
              <a:t>Greenhouse Gas Reduction Targets </a:t>
            </a: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City Facilities and Operations</a:t>
            </a:r>
          </a:p>
          <a:p>
            <a:endParaRPr lang="en-US" dirty="0"/>
          </a:p>
        </p:txBody>
      </p:sp>
      <p:pic>
        <p:nvPicPr>
          <p:cNvPr id="16" name="Picture 2" descr="S:\Logos\CITY LOGO\WPB logo 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867"/>
            <a:ext cx="1617133" cy="5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S:\Logos\SUSTAINABILITY LOGO\SI Color Logo 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65" y="1371600"/>
            <a:ext cx="969747" cy="9189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r="11453" b="22970"/>
          <a:stretch/>
        </p:blipFill>
        <p:spPr bwMode="auto">
          <a:xfrm>
            <a:off x="-120868" y="1262713"/>
            <a:ext cx="9316450" cy="55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77643" y="-1524000"/>
            <a:ext cx="114300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53340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Sustainability</a:t>
            </a:r>
          </a:p>
          <a:p>
            <a:r>
              <a:rPr lang="en-US" sz="2800" b="1" dirty="0" smtClean="0"/>
              <a:t>Timeline</a:t>
            </a:r>
          </a:p>
        </p:txBody>
      </p:sp>
      <p:pic>
        <p:nvPicPr>
          <p:cNvPr id="6" name="Picture 5" descr="S:\Logos\SUSTAINABILITY LOGO\SI Color Logo 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3" y="304800"/>
            <a:ext cx="1586787" cy="15036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:\Logos\CITY LOGO\WPB logo 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073506" cy="33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6124" y="-76200"/>
            <a:ext cx="22986124" cy="74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:\Logos\CITY LOGO\WPB logo 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6096000"/>
            <a:ext cx="1617133" cy="5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4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16667" decel="1666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48473 3.33333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16667" decel="1666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472 3.33333E-6 L -0.95139 3.33333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16667" decel="1666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5139 3.33333E-6 L -1.49306 3.33333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09600" y="-977900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36A460"/>
              </a:solidFill>
            </a:endParaRPr>
          </a:p>
        </p:txBody>
      </p:sp>
      <p:sp>
        <p:nvSpPr>
          <p:cNvPr id="17409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86C125"/>
                </a:solidFill>
              </a:rPr>
              <a:t>Sometimes,</a:t>
            </a:r>
            <a:br>
              <a:rPr lang="en-US" b="1" dirty="0" smtClean="0">
                <a:solidFill>
                  <a:srgbClr val="86C125"/>
                </a:solidFill>
              </a:rPr>
            </a:br>
            <a:r>
              <a:rPr lang="en-US" b="1" dirty="0" smtClean="0">
                <a:solidFill>
                  <a:srgbClr val="86C125"/>
                </a:solidFill>
              </a:rPr>
              <a:t>It’s </a:t>
            </a:r>
            <a:r>
              <a:rPr lang="en-US" b="1" dirty="0" smtClean="0">
                <a:solidFill>
                  <a:srgbClr val="86C125"/>
                </a:solidFill>
              </a:rPr>
              <a:t>Not Easy Being </a:t>
            </a:r>
            <a:r>
              <a:rPr lang="en-US" b="1" dirty="0" smtClean="0">
                <a:solidFill>
                  <a:srgbClr val="86C125"/>
                </a:solidFill>
              </a:rPr>
              <a:t>Green…</a:t>
            </a:r>
            <a:endParaRPr lang="en-US" b="1" dirty="0" smtClean="0">
              <a:solidFill>
                <a:srgbClr val="86C125"/>
              </a:solidFill>
            </a:endParaRPr>
          </a:p>
        </p:txBody>
      </p:sp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685800" y="1905000"/>
            <a:ext cx="5021262" cy="3987800"/>
          </a:xfrm>
        </p:spPr>
        <p:txBody>
          <a:bodyPr/>
          <a:lstStyle/>
          <a:p>
            <a:r>
              <a:rPr lang="en-US" sz="2400" dirty="0" smtClean="0"/>
              <a:t>Aging Facilities &amp; Infrastructures</a:t>
            </a:r>
          </a:p>
          <a:p>
            <a:endParaRPr lang="en-US" sz="2400" dirty="0" smtClean="0"/>
          </a:p>
          <a:p>
            <a:r>
              <a:rPr lang="en-US" sz="2400" dirty="0" smtClean="0"/>
              <a:t>Declining Tax &amp; Revenue Base</a:t>
            </a:r>
          </a:p>
          <a:p>
            <a:endParaRPr lang="en-US" sz="2400" dirty="0" smtClean="0"/>
          </a:p>
          <a:p>
            <a:r>
              <a:rPr lang="en-US" sz="2400" dirty="0" smtClean="0"/>
              <a:t>Demand for Greater Services with Fewer Resources</a:t>
            </a:r>
          </a:p>
          <a:p>
            <a:endParaRPr lang="en-US" sz="2400" dirty="0" smtClean="0"/>
          </a:p>
          <a:p>
            <a:r>
              <a:rPr lang="en-US" sz="2400" dirty="0" smtClean="0"/>
              <a:t>. . . Commitment to Leading a Sustainable Community</a:t>
            </a:r>
          </a:p>
          <a:p>
            <a:pPr eaLnBrk="1" hangingPunct="1"/>
            <a:endParaRPr lang="en-US" dirty="0" smtClean="0">
              <a:cs typeface="Arial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206066" y="2057400"/>
            <a:ext cx="2512444" cy="3349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762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16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44033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86C125"/>
                </a:solidFill>
              </a:rPr>
              <a:t>Performance Contracting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Aft>
                <a:spcPts val="800"/>
              </a:spcAft>
              <a:buFontTx/>
              <a:buNone/>
              <a:defRPr/>
            </a:pPr>
            <a:r>
              <a:rPr lang="en-US" b="1" dirty="0">
                <a:solidFill>
                  <a:srgbClr val="86C125"/>
                </a:solidFill>
              </a:rPr>
              <a:t>Energy Efficiency and Capital Improvement Projects that are funded entirely through resulting energy and operational savings:</a:t>
            </a:r>
            <a:endParaRPr lang="en-US" dirty="0">
              <a:solidFill>
                <a:srgbClr val="86C125"/>
              </a:solidFill>
              <a:latin typeface="Franklin Gothic Book" pitchFamily="34" charset="0"/>
            </a:endParaRPr>
          </a:p>
          <a:p>
            <a:pPr algn="just">
              <a:defRPr/>
            </a:pPr>
            <a:r>
              <a:rPr lang="en-US" sz="2200" dirty="0"/>
              <a:t>Encouraged by Florida Statute  §489.145</a:t>
            </a:r>
          </a:p>
          <a:p>
            <a:pPr>
              <a:lnSpc>
                <a:spcPct val="130000"/>
              </a:lnSpc>
              <a:buClr>
                <a:schemeClr val="tx1"/>
              </a:buClr>
              <a:defRPr/>
            </a:pPr>
            <a:r>
              <a:rPr lang="en-US" sz="2200" dirty="0"/>
              <a:t>Reduce Utility Consumption Between 20% - 40%</a:t>
            </a:r>
          </a:p>
          <a:p>
            <a:pPr>
              <a:lnSpc>
                <a:spcPct val="130000"/>
              </a:lnSpc>
              <a:buClr>
                <a:schemeClr val="tx1"/>
              </a:buClr>
              <a:defRPr/>
            </a:pPr>
            <a:r>
              <a:rPr lang="en-US" sz="2200" dirty="0"/>
              <a:t>Reduce Greenhouse Gas Emissions (GHG)</a:t>
            </a:r>
          </a:p>
          <a:p>
            <a:pPr>
              <a:lnSpc>
                <a:spcPct val="130000"/>
              </a:lnSpc>
              <a:buClr>
                <a:schemeClr val="tx1"/>
              </a:buClr>
              <a:defRPr/>
            </a:pPr>
            <a:r>
              <a:rPr lang="en-US" sz="2200" dirty="0"/>
              <a:t>No Upfront Cost / Positive Cash Flow Over Term</a:t>
            </a:r>
          </a:p>
          <a:p>
            <a:pPr>
              <a:lnSpc>
                <a:spcPct val="130000"/>
              </a:lnSpc>
              <a:buClr>
                <a:schemeClr val="tx1"/>
              </a:buClr>
              <a:defRPr/>
            </a:pPr>
            <a:r>
              <a:rPr lang="en-US" sz="2200" dirty="0" smtClean="0"/>
              <a:t>Guaranteed </a:t>
            </a:r>
            <a:r>
              <a:rPr lang="en-US" sz="2200" dirty="0"/>
              <a:t>Performance</a:t>
            </a:r>
          </a:p>
          <a:p>
            <a:endParaRPr lang="en-US" dirty="0"/>
          </a:p>
        </p:txBody>
      </p:sp>
      <p:pic>
        <p:nvPicPr>
          <p:cNvPr id="5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17" y="-228600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19200" y="-990600"/>
            <a:ext cx="10744200" cy="78486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6C125"/>
                </a:solidFill>
                <a:latin typeface="Corbel" pitchFamily="34" charset="0"/>
              </a:rPr>
              <a:t>State Energy Performance Contract</a:t>
            </a:r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orbel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b="1" dirty="0">
                <a:solidFill>
                  <a:srgbClr val="86C125"/>
                </a:solidFill>
                <a:latin typeface="Arial" charset="0"/>
                <a:cs typeface="Arial" charset="0"/>
              </a:rPr>
              <a:t>Energy Services Coalition</a:t>
            </a:r>
          </a:p>
          <a:p>
            <a:pPr lvl="1"/>
            <a:r>
              <a:rPr lang="en-US" sz="2600" dirty="0">
                <a:latin typeface="Arial" charset="0"/>
                <a:cs typeface="Arial" charset="0"/>
              </a:rPr>
              <a:t>Energy Performance Contracting Manual</a:t>
            </a:r>
          </a:p>
          <a:p>
            <a:pPr lvl="1"/>
            <a:r>
              <a:rPr lang="en-US" sz="2600" dirty="0" smtClean="0">
                <a:latin typeface="Arial" charset="0"/>
                <a:cs typeface="Arial" charset="0"/>
                <a:hlinkClick r:id="rId2"/>
              </a:rPr>
              <a:t>www.energyservicescoalition.org</a:t>
            </a:r>
            <a:endParaRPr lang="en-US" sz="2600" dirty="0" smtClean="0">
              <a:latin typeface="Arial" charset="0"/>
              <a:cs typeface="Arial" charset="0"/>
            </a:endParaRPr>
          </a:p>
          <a:p>
            <a:pPr lvl="1"/>
            <a:endParaRPr lang="en-US" sz="2600" dirty="0">
              <a:latin typeface="Arial" charset="0"/>
              <a:cs typeface="Arial" charset="0"/>
            </a:endParaRPr>
          </a:p>
          <a:p>
            <a:r>
              <a:rPr lang="en-US" sz="2600" b="1" dirty="0">
                <a:solidFill>
                  <a:srgbClr val="86C125"/>
                </a:solidFill>
                <a:latin typeface="Arial" charset="0"/>
                <a:cs typeface="Arial" charset="0"/>
              </a:rPr>
              <a:t>Selecting an </a:t>
            </a:r>
            <a:r>
              <a:rPr lang="en-US" sz="2600" b="1" dirty="0" smtClean="0">
                <a:solidFill>
                  <a:srgbClr val="86C125"/>
                </a:solidFill>
                <a:latin typeface="Arial" charset="0"/>
                <a:cs typeface="Arial" charset="0"/>
              </a:rPr>
              <a:t>ESCO</a:t>
            </a:r>
            <a:endParaRPr lang="en-US" sz="2600" b="1" dirty="0">
              <a:solidFill>
                <a:srgbClr val="86C125"/>
              </a:solidFill>
              <a:latin typeface="Arial" charset="0"/>
              <a:cs typeface="Arial" charset="0"/>
            </a:endParaRPr>
          </a:p>
          <a:p>
            <a:pPr lvl="1"/>
            <a:r>
              <a:rPr lang="en-US" sz="2600" dirty="0" smtClean="0">
                <a:latin typeface="Arial" charset="0"/>
                <a:cs typeface="Arial" charset="0"/>
              </a:rPr>
              <a:t>Choose </a:t>
            </a:r>
            <a:r>
              <a:rPr lang="en-US" sz="2600" dirty="0">
                <a:latin typeface="Arial" charset="0"/>
                <a:cs typeface="Arial" charset="0"/>
              </a:rPr>
              <a:t>an ESCO on State Contract</a:t>
            </a:r>
          </a:p>
          <a:p>
            <a:pPr lvl="2"/>
            <a:r>
              <a:rPr lang="en-US" sz="2600" b="1" dirty="0">
                <a:latin typeface="Arial" charset="0"/>
                <a:cs typeface="Arial" charset="0"/>
              </a:rPr>
              <a:t>Department of Management Services</a:t>
            </a:r>
            <a:r>
              <a:rPr lang="en-US" sz="2600" dirty="0">
                <a:latin typeface="Arial" charset="0"/>
                <a:cs typeface="Arial" charset="0"/>
              </a:rPr>
              <a:t> – </a:t>
            </a:r>
            <a:r>
              <a:rPr lang="en-US" sz="2600" dirty="0">
                <a:solidFill>
                  <a:schemeClr val="hlink"/>
                </a:solidFill>
                <a:latin typeface="Arial" charset="0"/>
                <a:cs typeface="Arial" charset="0"/>
                <a:hlinkClick r:id="rId3"/>
              </a:rPr>
              <a:t>State Term Contractors</a:t>
            </a:r>
            <a:endParaRPr lang="en-US" sz="2600" dirty="0">
              <a:latin typeface="Arial" charset="0"/>
              <a:cs typeface="Arial" charset="0"/>
            </a:endParaRPr>
          </a:p>
          <a:p>
            <a:pPr lvl="2"/>
            <a:endParaRPr lang="en-US" sz="2600" dirty="0">
              <a:latin typeface="Arial" charset="0"/>
              <a:cs typeface="Arial" charset="0"/>
            </a:endParaRPr>
          </a:p>
          <a:p>
            <a:pPr lvl="1"/>
            <a:r>
              <a:rPr lang="en-US" sz="2600" dirty="0">
                <a:latin typeface="Arial" charset="0"/>
                <a:cs typeface="Arial" charset="0"/>
              </a:rPr>
              <a:t>Bid/RFQ </a:t>
            </a:r>
            <a:r>
              <a:rPr lang="en-US" sz="2600" dirty="0" smtClean="0">
                <a:latin typeface="Arial" charset="0"/>
                <a:cs typeface="Arial" charset="0"/>
              </a:rPr>
              <a:t>(WPB </a:t>
            </a:r>
            <a:r>
              <a:rPr lang="en-US" sz="2600" dirty="0">
                <a:latin typeface="Arial" charset="0"/>
                <a:cs typeface="Arial" charset="0"/>
              </a:rPr>
              <a:t>chose this </a:t>
            </a:r>
            <a:r>
              <a:rPr lang="en-US" sz="2600" dirty="0" smtClean="0">
                <a:latin typeface="Arial" charset="0"/>
                <a:cs typeface="Arial" charset="0"/>
              </a:rPr>
              <a:t>route)</a:t>
            </a:r>
            <a:endParaRPr lang="en-US" sz="2600" dirty="0">
              <a:latin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5" name="Picture 2" descr="S:\Logos\CITY LOGO\New_City_Logo 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92" y="-513377"/>
            <a:ext cx="1752600" cy="6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ESC_Logo_1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1752600"/>
            <a:ext cx="2617787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19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3957</TotalTime>
  <Words>710</Words>
  <Application>Microsoft Office PowerPoint</Application>
  <PresentationFormat>On-screen Show (4:3)</PresentationFormat>
  <Paragraphs>164</Paragraphs>
  <Slides>21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Sometimes, It’s Not Easy Being Green…</vt:lpstr>
      <vt:lpstr>Performance Contracting</vt:lpstr>
      <vt:lpstr>State Energy Performance Contract </vt:lpstr>
      <vt:lpstr>Steps</vt:lpstr>
      <vt:lpstr>Retaining a Third Party Verifier</vt:lpstr>
      <vt:lpstr>Contract Opportunities</vt:lpstr>
      <vt:lpstr>Performance Guarantee &amp;  Measurement &amp; Verification</vt:lpstr>
      <vt:lpstr>West Palm Beach Project</vt:lpstr>
      <vt:lpstr>PowerPoint Presentation</vt:lpstr>
      <vt:lpstr>PowerPoint Presentation</vt:lpstr>
      <vt:lpstr>Facility Lighting</vt:lpstr>
      <vt:lpstr>Parking Garage Lighting</vt:lpstr>
      <vt:lpstr>HVAC &amp; Controls Upgrades</vt:lpstr>
      <vt:lpstr>Make It Easier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Penni Redford Sustainability Manager City of West Palm Beach, Florida</dc:title>
  <dc:creator>Dmitriy Shvets</dc:creator>
  <cp:lastModifiedBy>Penni Redford</cp:lastModifiedBy>
  <cp:revision>216</cp:revision>
  <cp:lastPrinted>2014-06-27T14:48:48Z</cp:lastPrinted>
  <dcterms:created xsi:type="dcterms:W3CDTF">2014-06-25T19:17:11Z</dcterms:created>
  <dcterms:modified xsi:type="dcterms:W3CDTF">2015-09-17T01:03:38Z</dcterms:modified>
</cp:coreProperties>
</file>