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76" r:id="rId4"/>
    <p:sldId id="275" r:id="rId5"/>
    <p:sldId id="277" r:id="rId6"/>
    <p:sldId id="278" r:id="rId7"/>
    <p:sldId id="284" r:id="rId8"/>
    <p:sldId id="281" r:id="rId9"/>
    <p:sldId id="280" r:id="rId10"/>
    <p:sldId id="282" r:id="rId11"/>
    <p:sldId id="256" r:id="rId12"/>
    <p:sldId id="262" r:id="rId13"/>
    <p:sldId id="257" r:id="rId14"/>
    <p:sldId id="261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60" r:id="rId23"/>
    <p:sldId id="259" r:id="rId24"/>
    <p:sldId id="258" r:id="rId25"/>
    <p:sldId id="264" r:id="rId26"/>
    <p:sldId id="265" r:id="rId27"/>
    <p:sldId id="266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13" autoAdjust="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7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2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8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1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7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A438-75C8-48BA-8CA3-169FD4A94841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5CFCF-F206-4BC5-ACA3-04CD8BA9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6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er.usgs.gov/publication/sir20145162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pubs.usgs.gov/tm/6a50/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Integrated Approach to Quantifying the Effects of Climate Change on </a:t>
            </a:r>
            <a:r>
              <a:rPr lang="en-US" dirty="0" smtClean="0"/>
              <a:t>Water Resources </a:t>
            </a:r>
            <a:r>
              <a:rPr lang="en-US" dirty="0"/>
              <a:t>and Coastal Infrastructure in Urban Miami-Dade County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4191000"/>
            <a:ext cx="6400800" cy="129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Eric  </a:t>
            </a:r>
            <a:r>
              <a:rPr lang="en-US" sz="2800" dirty="0"/>
              <a:t>D</a:t>
            </a:r>
            <a:r>
              <a:rPr lang="en-US" sz="2800" dirty="0" smtClean="0"/>
              <a:t>. Swain, Ph.D.</a:t>
            </a:r>
          </a:p>
          <a:p>
            <a:r>
              <a:rPr lang="en-US" sz="2800" dirty="0" smtClean="0"/>
              <a:t>	US Geological Survey</a:t>
            </a:r>
            <a:r>
              <a:rPr lang="en-US" sz="2800" dirty="0"/>
              <a:t>	</a:t>
            </a:r>
            <a:endParaRPr lang="en-US" sz="2800" dirty="0" smtClean="0"/>
          </a:p>
          <a:p>
            <a:r>
              <a:rPr lang="en-US" sz="2800" dirty="0" smtClean="0"/>
              <a:t>     Virginia </a:t>
            </a:r>
            <a:r>
              <a:rPr lang="en-US" sz="2800" dirty="0"/>
              <a:t>Walsh</a:t>
            </a:r>
            <a:r>
              <a:rPr lang="en-US" sz="2800" dirty="0" smtClean="0"/>
              <a:t>, Ph.D., P.G.</a:t>
            </a:r>
            <a:r>
              <a:rPr lang="en-US" sz="2800" dirty="0"/>
              <a:t>	</a:t>
            </a:r>
            <a:endParaRPr lang="en-US" sz="2800" dirty="0" smtClean="0"/>
          </a:p>
          <a:p>
            <a:r>
              <a:rPr lang="en-US" sz="2800" dirty="0" smtClean="0"/>
              <a:t>Miami-Dade Water and Sewer Department</a:t>
            </a:r>
          </a:p>
          <a:p>
            <a:endParaRPr lang="en-US" sz="4000" dirty="0"/>
          </a:p>
          <a:p>
            <a:endParaRPr lang="en-US" sz="2800" dirty="0"/>
          </a:p>
        </p:txBody>
      </p:sp>
      <p:pic>
        <p:nvPicPr>
          <p:cNvPr id="4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2" cstate="print"/>
          <a:srcRect l="5333" t="24001" r="6667" b="24001"/>
          <a:stretch>
            <a:fillRect/>
          </a:stretch>
        </p:blipFill>
        <p:spPr bwMode="auto">
          <a:xfrm>
            <a:off x="152400" y="6280105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nappercreekwellfield-monitoring sites_12-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783392" cy="6705600"/>
          </a:xfrm>
        </p:spPr>
      </p:pic>
      <p:sp>
        <p:nvSpPr>
          <p:cNvPr id="4" name="Rectangle 3"/>
          <p:cNvSpPr/>
          <p:nvPr/>
        </p:nvSpPr>
        <p:spPr>
          <a:xfrm>
            <a:off x="381000" y="0"/>
            <a:ext cx="8305800" cy="1752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Extensive instrumentation in </a:t>
            </a:r>
            <a:r>
              <a:rPr lang="en-US" dirty="0" err="1" smtClean="0">
                <a:solidFill>
                  <a:schemeClr val="bg1"/>
                </a:solidFill>
              </a:rPr>
              <a:t>wellfield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Groundwater levels at all depths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Pressure in production wells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Temperature and flow data in wells and canal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Evapotranspiration</a:t>
            </a:r>
            <a:r>
              <a:rPr lang="en-US" dirty="0" smtClean="0">
                <a:solidFill>
                  <a:schemeClr val="bg1"/>
                </a:solidFill>
              </a:rPr>
              <a:t>, precipitation and atmospheric gas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0787524">
            <a:off x="447136" y="2845983"/>
            <a:ext cx="7264124" cy="137129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66800" y="4038600"/>
            <a:ext cx="2209800" cy="1524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76600" y="3276600"/>
            <a:ext cx="1447800" cy="762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24400" y="2743200"/>
            <a:ext cx="1905000" cy="5334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048649"/>
            <a:ext cx="3615267" cy="171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3211992" y="6176663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7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Summary of </a:t>
            </a:r>
            <a:r>
              <a:rPr lang="en-US" sz="3600" dirty="0" err="1" smtClean="0"/>
              <a:t>Wellfield</a:t>
            </a:r>
            <a:r>
              <a:rPr lang="en-US" sz="3600" dirty="0" smtClean="0"/>
              <a:t> Optimization, Drainage, and Storm Surge Components of Integrated Proposal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7848600" cy="1752600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dirty="0"/>
              <a:t>Optimize </a:t>
            </a:r>
            <a:r>
              <a:rPr lang="en-US" dirty="0" err="1"/>
              <a:t>wellfield</a:t>
            </a:r>
            <a:r>
              <a:rPr lang="en-US" dirty="0"/>
              <a:t> operations based on environmental and operational criteria, including potential future scenarios</a:t>
            </a:r>
          </a:p>
          <a:p>
            <a:pPr algn="l">
              <a:spcBef>
                <a:spcPts val="1200"/>
              </a:spcBef>
            </a:pPr>
            <a:r>
              <a:rPr lang="en-US" dirty="0" smtClean="0"/>
              <a:t>Delineate drainage structure characteristics that affect rainfall-runoff process</a:t>
            </a:r>
          </a:p>
          <a:p>
            <a:pPr algn="l">
              <a:spcBef>
                <a:spcPts val="1200"/>
              </a:spcBef>
            </a:pPr>
            <a:r>
              <a:rPr lang="en-US" dirty="0" smtClean="0"/>
              <a:t>Determine potential effects of storm events and storm surge on coastal canals and county facilities</a:t>
            </a:r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1" y="6082468"/>
            <a:ext cx="638600" cy="63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400" y="6370031"/>
            <a:ext cx="1066800" cy="41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72456" cy="46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1" y="6120584"/>
            <a:ext cx="600456" cy="60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152400" y="6370031"/>
            <a:ext cx="1066800" cy="41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9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/>
          <a:lstStyle/>
          <a:p>
            <a:r>
              <a:rPr lang="en-US" dirty="0" smtClean="0"/>
              <a:t>Numerical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UMD model with SWR package canal and control structure operations and groundwater</a:t>
            </a:r>
          </a:p>
          <a:p>
            <a:r>
              <a:rPr lang="en-US" dirty="0" smtClean="0"/>
              <a:t>BISECT model with SWIFT2D hydrodynamic coastal flow and groundwater</a:t>
            </a:r>
          </a:p>
          <a:p>
            <a:r>
              <a:rPr lang="en-US" dirty="0" smtClean="0"/>
              <a:t>South Miami Heights smaller-scale model with URO surface-drainage and </a:t>
            </a:r>
            <a:r>
              <a:rPr lang="en-US" dirty="0" err="1" smtClean="0"/>
              <a:t>wellfield</a:t>
            </a:r>
            <a:r>
              <a:rPr lang="en-US" dirty="0" smtClean="0"/>
              <a:t> effects</a:t>
            </a:r>
          </a:p>
          <a:p>
            <a:r>
              <a:rPr lang="en-US" dirty="0" smtClean="0"/>
              <a:t>SLOSH models of storm surge dynamics but no groundwater</a:t>
            </a:r>
          </a:p>
          <a:p>
            <a:r>
              <a:rPr lang="en-US" dirty="0"/>
              <a:t>GWM Groundwater Management Process </a:t>
            </a:r>
            <a:r>
              <a:rPr lang="en-US" dirty="0" smtClean="0"/>
              <a:t>solves </a:t>
            </a:r>
            <a:r>
              <a:rPr lang="en-US" dirty="0"/>
              <a:t>several types of </a:t>
            </a:r>
            <a:r>
              <a:rPr lang="en-US" dirty="0" smtClean="0"/>
              <a:t>groundwater </a:t>
            </a:r>
            <a:r>
              <a:rPr lang="en-US" dirty="0"/>
              <a:t>management </a:t>
            </a:r>
            <a:r>
              <a:rPr lang="en-US" dirty="0" smtClean="0"/>
              <a:t>formulations to optimize stresses such as wells.</a:t>
            </a:r>
            <a:endParaRPr lang="en-US" dirty="0"/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400" y="6250129"/>
            <a:ext cx="1371600" cy="53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1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</a:t>
            </a:r>
            <a:r>
              <a:rPr lang="en-US" dirty="0" smtClean="0"/>
              <a:t>1: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Suite of measurements to define hydrology of South Miami Heights area (see main description)</a:t>
            </a:r>
          </a:p>
          <a:p>
            <a:r>
              <a:rPr lang="en-US" dirty="0" smtClean="0"/>
              <a:t>Drainage data collected including depths in drainage structures, isotope and VOC data, rainfall, and flows in canals</a:t>
            </a:r>
          </a:p>
          <a:p>
            <a:r>
              <a:rPr lang="en-US" dirty="0" smtClean="0"/>
              <a:t>Provides necessary information for small-scale model </a:t>
            </a:r>
            <a:r>
              <a:rPr lang="en-US" dirty="0" err="1" smtClean="0"/>
              <a:t>develpement</a:t>
            </a:r>
            <a:endParaRPr lang="en-US" dirty="0"/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172201"/>
            <a:ext cx="1569697" cy="61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6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52400"/>
            <a:ext cx="4440400" cy="33528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80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5105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the study of hydrology for the planned South Miami Heights </a:t>
            </a:r>
            <a:r>
              <a:rPr lang="en-US" sz="2400" dirty="0" err="1" smtClean="0"/>
              <a:t>Wellfield</a:t>
            </a:r>
            <a:r>
              <a:rPr lang="en-US" sz="2400" dirty="0" smtClean="0"/>
              <a:t>, investigating the runoff and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drainage process involves much of the same field data and computer modeling</a:t>
            </a:r>
            <a:endParaRPr lang="en-US" sz="2400" dirty="0"/>
          </a:p>
        </p:txBody>
      </p:sp>
      <p:pic>
        <p:nvPicPr>
          <p:cNvPr id="5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7331165" y="152400"/>
            <a:ext cx="154963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70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905000" y="152400"/>
            <a:ext cx="5638800" cy="5715000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64" y="152401"/>
            <a:ext cx="5656223" cy="56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857103"/>
            <a:ext cx="744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drainage system predominantly involves on-site drainage with some connectivity to the canal system</a:t>
            </a:r>
            <a:endParaRPr lang="en-US" sz="2400" dirty="0"/>
          </a:p>
        </p:txBody>
      </p:sp>
      <p:pic>
        <p:nvPicPr>
          <p:cNvPr id="5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152400" y="304800"/>
            <a:ext cx="1066800" cy="41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05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Z:\PC40 files\eric\RainfallDrainage\7.27RECON\DSCN0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105132" cy="307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Z:\PC40 files\eric\RainfallDrainage\7.27RECON\DSCN0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04" y="706395"/>
            <a:ext cx="4077671" cy="30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445014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Synoptic measurement of water levels in catch basins will be made periodically, after storm events and subsequent periods. Water samples will also be collected for isotope, VOC, and pesticide analysis.</a:t>
            </a:r>
            <a:endParaRPr lang="en-US" sz="2400" dirty="0"/>
          </a:p>
        </p:txBody>
      </p:sp>
      <p:pic>
        <p:nvPicPr>
          <p:cNvPr id="5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5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78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-2495"/>
          <a:stretch/>
        </p:blipFill>
        <p:spPr bwMode="auto">
          <a:xfrm>
            <a:off x="152400" y="927318"/>
            <a:ext cx="47225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Z:\PC40 files\eric\RainfallDrainage\6.25RECON\IMG_62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4" t="22076" r="10006" b="17924"/>
          <a:stretch/>
        </p:blipFill>
        <p:spPr bwMode="auto">
          <a:xfrm>
            <a:off x="5181600" y="92731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975318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esources are conserved by combining the drainage information with the monitoring of canal flows and groundwater levels to support the numerical model of the drainage and groundwater flow</a:t>
            </a:r>
            <a:endParaRPr lang="en-US" sz="2800" dirty="0"/>
          </a:p>
        </p:txBody>
      </p:sp>
      <p:pic>
        <p:nvPicPr>
          <p:cNvPr id="5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5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814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28600" y="381000"/>
            <a:ext cx="8686800" cy="3683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"/>
            <a:ext cx="7352881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www.shopbowhead.com/sites/default/files/imagecache/product_full/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362200" cy="15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839" y="4343400"/>
            <a:ext cx="8335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numerical model will utilize the MODFLOW groundwater code and the Urban </a:t>
            </a:r>
            <a:r>
              <a:rPr lang="en-US" sz="2400" dirty="0" err="1" smtClean="0"/>
              <a:t>RunOff</a:t>
            </a:r>
            <a:r>
              <a:rPr lang="en-US" sz="2400" dirty="0" smtClean="0"/>
              <a:t> (URO) package to represent the system. It serves the purpose of representing the system for both the potential for </a:t>
            </a:r>
            <a:r>
              <a:rPr lang="en-US" sz="2400" dirty="0" err="1" smtClean="0"/>
              <a:t>wellfield</a:t>
            </a:r>
            <a:r>
              <a:rPr lang="en-US" sz="2400" dirty="0" smtClean="0"/>
              <a:t> withdrawals and delineating the rainfall-runoff-drainage process.</a:t>
            </a:r>
            <a:endParaRPr lang="en-US" sz="2400" dirty="0"/>
          </a:p>
        </p:txBody>
      </p:sp>
      <p:pic>
        <p:nvPicPr>
          <p:cNvPr id="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5" cstate="print"/>
          <a:srcRect l="5333" t="24001" r="6667" b="24001"/>
          <a:stretch>
            <a:fillRect/>
          </a:stretch>
        </p:blipFill>
        <p:spPr bwMode="auto">
          <a:xfrm>
            <a:off x="152399" y="6332097"/>
            <a:ext cx="1163229" cy="45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0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0" y="4724400"/>
            <a:ext cx="838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524000" y="4495800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85800" y="5486400"/>
            <a:ext cx="914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066800" y="4724400"/>
            <a:ext cx="685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828800" y="5029200"/>
            <a:ext cx="609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0" y="32766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imes New Roman" pitchFamily="18" charset="0"/>
              </a:rPr>
              <a:t> </a:t>
            </a:r>
            <a:endParaRPr lang="en-US" sz="120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128" name="Picture 10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105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29" name="Picture 1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343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0" name="Picture 12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800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1" name="Picture 13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486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2" name="Picture 14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800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3641725" y="5507038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700">
              <a:latin typeface="Times New Roman" pitchFamily="18" charset="0"/>
            </a:endParaRPr>
          </a:p>
        </p:txBody>
      </p:sp>
      <p:pic>
        <p:nvPicPr>
          <p:cNvPr id="5134" name="Picture 16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5" name="Text Box 17"/>
          <p:cNvSpPr txBox="1">
            <a:spLocks noChangeArrowheads="1"/>
          </p:cNvSpPr>
          <p:nvPr/>
        </p:nvSpPr>
        <p:spPr bwMode="auto">
          <a:xfrm>
            <a:off x="1752600" y="3124200"/>
            <a:ext cx="555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South West 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36" name="Picture 18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7" name="Text Box 19"/>
          <p:cNvSpPr txBox="1">
            <a:spLocks noChangeArrowheads="1"/>
          </p:cNvSpPr>
          <p:nvPr/>
        </p:nvSpPr>
        <p:spPr bwMode="auto">
          <a:xfrm>
            <a:off x="1203325" y="2317750"/>
            <a:ext cx="320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600">
              <a:latin typeface="Times New Roman" pitchFamily="18" charset="0"/>
            </a:endParaRPr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1447800" y="2743200"/>
            <a:ext cx="46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West 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39" name="Picture 2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40" name="Picture 22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895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1" name="Text Box 23"/>
          <p:cNvSpPr txBox="1">
            <a:spLocks noChangeArrowheads="1"/>
          </p:cNvSpPr>
          <p:nvPr/>
        </p:nvSpPr>
        <p:spPr bwMode="auto">
          <a:xfrm>
            <a:off x="2743200" y="2819400"/>
            <a:ext cx="6254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42" name="Text Box 24"/>
          <p:cNvSpPr txBox="1">
            <a:spLocks noChangeArrowheads="1"/>
          </p:cNvSpPr>
          <p:nvPr/>
        </p:nvSpPr>
        <p:spPr bwMode="auto">
          <a:xfrm>
            <a:off x="2286000" y="2971800"/>
            <a:ext cx="633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Snapper Creek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43" name="Picture 25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44" name="Picture 26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812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5" name="Text Box 27"/>
          <p:cNvSpPr txBox="1">
            <a:spLocks noChangeArrowheads="1"/>
          </p:cNvSpPr>
          <p:nvPr/>
        </p:nvSpPr>
        <p:spPr bwMode="auto">
          <a:xfrm>
            <a:off x="3200400" y="1828800"/>
            <a:ext cx="609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latin typeface="Times New Roman" pitchFamily="18" charset="0"/>
              </a:rPr>
              <a:t>&amp; Wellfields</a:t>
            </a:r>
          </a:p>
        </p:txBody>
      </p:sp>
      <p:sp>
        <p:nvSpPr>
          <p:cNvPr id="5146" name="Text Box 28"/>
          <p:cNvSpPr txBox="1">
            <a:spLocks noChangeArrowheads="1"/>
          </p:cNvSpPr>
          <p:nvPr/>
        </p:nvSpPr>
        <p:spPr bwMode="auto">
          <a:xfrm>
            <a:off x="3048000" y="1981200"/>
            <a:ext cx="657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Miami Springs </a:t>
            </a:r>
          </a:p>
          <a:p>
            <a:r>
              <a:rPr lang="en-US" sz="600">
                <a:latin typeface="Times New Roman" pitchFamily="18" charset="0"/>
              </a:rPr>
              <a:t>Wellfields</a:t>
            </a:r>
          </a:p>
        </p:txBody>
      </p:sp>
      <p:pic>
        <p:nvPicPr>
          <p:cNvPr id="5147" name="Picture 29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8" name="Text Box 30"/>
          <p:cNvSpPr txBox="1">
            <a:spLocks noChangeArrowheads="1"/>
          </p:cNvSpPr>
          <p:nvPr/>
        </p:nvSpPr>
        <p:spPr bwMode="auto">
          <a:xfrm>
            <a:off x="1600200" y="1905000"/>
            <a:ext cx="501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Northwest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49" name="Picture 3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5486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50" name="Text Box 32"/>
          <p:cNvSpPr txBox="1">
            <a:spLocks noChangeArrowheads="1"/>
          </p:cNvSpPr>
          <p:nvPr/>
        </p:nvSpPr>
        <p:spPr bwMode="auto">
          <a:xfrm>
            <a:off x="3429000" y="5410200"/>
            <a:ext cx="4984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Wellfields</a:t>
            </a:r>
          </a:p>
        </p:txBody>
      </p:sp>
      <p:pic>
        <p:nvPicPr>
          <p:cNvPr id="5151" name="Picture 33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52" name="Picture 34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53" name="Text Box 35"/>
          <p:cNvSpPr txBox="1">
            <a:spLocks noChangeArrowheads="1"/>
          </p:cNvSpPr>
          <p:nvPr/>
        </p:nvSpPr>
        <p:spPr bwMode="auto">
          <a:xfrm>
            <a:off x="5715000" y="1295400"/>
            <a:ext cx="2514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Miami-Dade</a:t>
            </a:r>
          </a:p>
          <a:p>
            <a:pPr algn="ctr"/>
            <a:r>
              <a:rPr lang="en-US" sz="3200" dirty="0" smtClean="0"/>
              <a:t>Water and Sewer Department Water </a:t>
            </a:r>
            <a:r>
              <a:rPr lang="en-US" sz="3200" dirty="0"/>
              <a:t>&amp; </a:t>
            </a:r>
            <a:r>
              <a:rPr lang="en-US" sz="3200" dirty="0" smtClean="0"/>
              <a:t>Wastewater</a:t>
            </a:r>
          </a:p>
          <a:p>
            <a:pPr algn="ctr"/>
            <a:r>
              <a:rPr lang="en-US" sz="3200" dirty="0" smtClean="0"/>
              <a:t>Treatment </a:t>
            </a:r>
            <a:r>
              <a:rPr lang="en-US" sz="3200" dirty="0"/>
              <a:t>Facilities</a:t>
            </a:r>
          </a:p>
        </p:txBody>
      </p:sp>
      <p:pic>
        <p:nvPicPr>
          <p:cNvPr id="5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10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3984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057400" y="568324"/>
            <a:ext cx="4953000" cy="4800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608" y="5673724"/>
            <a:ext cx="822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An additional approach will use multivariate analysis to parameterize the drainage process for general application.</a:t>
            </a:r>
            <a:endParaRPr lang="en-US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57" y="339724"/>
            <a:ext cx="4595813" cy="712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109287" y="69941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82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09600" y="-76200"/>
            <a:ext cx="7772400" cy="914400"/>
          </a:xfrm>
        </p:spPr>
        <p:txBody>
          <a:bodyPr/>
          <a:lstStyle/>
          <a:p>
            <a:r>
              <a:rPr lang="en-US" sz="3200" dirty="0" smtClean="0"/>
              <a:t>Products: Drainage Study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85800" y="838200"/>
            <a:ext cx="8001000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1800" dirty="0"/>
              <a:t>•	</a:t>
            </a:r>
            <a:r>
              <a:rPr lang="en-US" sz="2000" dirty="0"/>
              <a:t>Monitoring results and information that can be used to evaluate the current drainage scheme in the study area and develop drainage criteria.</a:t>
            </a:r>
          </a:p>
          <a:p>
            <a:pPr algn="l"/>
            <a:r>
              <a:rPr lang="en-US" sz="2000" dirty="0"/>
              <a:t>•	A small-scale numerical model to represent drainage in the study area and test proposed modifications to the system</a:t>
            </a:r>
          </a:p>
          <a:p>
            <a:pPr algn="l"/>
            <a:r>
              <a:rPr lang="en-US" sz="2000" dirty="0"/>
              <a:t>•	A statistically-derived rainfall-runoff formulation that can be applied to different drainage basins to make stand-alone computation or utilized in a larger-scale hydrologic model </a:t>
            </a:r>
          </a:p>
          <a:p>
            <a:pPr algn="l"/>
            <a:r>
              <a:rPr lang="en-US" sz="2000" dirty="0"/>
              <a:t>•	Better-informed rainfall-runoff representations in hydrologic models of South Florida areas and higher confidence in simulations of storm effects.</a:t>
            </a:r>
          </a:p>
          <a:p>
            <a:pPr algn="l"/>
            <a:r>
              <a:rPr lang="en-US" sz="2000" dirty="0"/>
              <a:t>•	USGS Scientific-Investigations Report documenting the integration of the field data, statistical analyses, and numerical modeling along with a complete description of the developed rainfall-runoff formulation.</a:t>
            </a:r>
          </a:p>
          <a:p>
            <a:endParaRPr lang="en-US" sz="2000" dirty="0"/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72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2: Local-scale model of drainage/recharge in South Miami Heights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MODFLOW-based groundwater model with Urban </a:t>
            </a:r>
            <a:r>
              <a:rPr lang="en-US" dirty="0" err="1" smtClean="0"/>
              <a:t>RunOff</a:t>
            </a:r>
            <a:r>
              <a:rPr lang="en-US" dirty="0" smtClean="0"/>
              <a:t> (URO) module to represent drainage</a:t>
            </a:r>
          </a:p>
          <a:p>
            <a:r>
              <a:rPr lang="en-US" dirty="0" smtClean="0"/>
              <a:t>Integrates drainage data and other hydrology</a:t>
            </a:r>
          </a:p>
          <a:p>
            <a:r>
              <a:rPr lang="en-US" dirty="0" smtClean="0"/>
              <a:t>Simulating </a:t>
            </a:r>
            <a:r>
              <a:rPr lang="en-US" dirty="0"/>
              <a:t>the localized effects of storm </a:t>
            </a:r>
            <a:r>
              <a:rPr lang="en-US" dirty="0" smtClean="0"/>
              <a:t>events</a:t>
            </a:r>
          </a:p>
          <a:p>
            <a:r>
              <a:rPr lang="en-US" dirty="0" smtClean="0"/>
              <a:t>Tool to represent operations of future </a:t>
            </a:r>
            <a:r>
              <a:rPr lang="en-US" dirty="0" err="1" smtClean="0"/>
              <a:t>wellfield</a:t>
            </a:r>
            <a:r>
              <a:rPr lang="en-US" dirty="0" smtClean="0"/>
              <a:t> and effects</a:t>
            </a:r>
            <a:endParaRPr lang="en-US" dirty="0"/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397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3: County-scale well field optimization using existing integrated County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/>
              <a:t>Use of operating rules for canal-control </a:t>
            </a:r>
            <a:r>
              <a:rPr lang="en-US" dirty="0" smtClean="0"/>
              <a:t>structures</a:t>
            </a:r>
          </a:p>
          <a:p>
            <a:r>
              <a:rPr lang="en-US" dirty="0" smtClean="0"/>
              <a:t>Utilizing GWM to optimize wet-season ground-water withdrawals for ASR under varied climatic conditions</a:t>
            </a:r>
          </a:p>
          <a:p>
            <a:r>
              <a:rPr lang="en-US" dirty="0" smtClean="0"/>
              <a:t>Representation of storm impact effects during optimization</a:t>
            </a:r>
            <a:endParaRPr lang="en-US" dirty="0"/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121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4: Development of storm surge model using BISECT and SLOSH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 hydrodynamic representations of storm surge in BISECT can use SLOSH-generated surge-wave momentum</a:t>
            </a:r>
          </a:p>
          <a:p>
            <a:r>
              <a:rPr lang="en-US" dirty="0" smtClean="0"/>
              <a:t>BISECT simulation determines long-term </a:t>
            </a:r>
            <a:r>
              <a:rPr lang="en-US" dirty="0"/>
              <a:t>impact on surface-water and groundwater </a:t>
            </a:r>
            <a:r>
              <a:rPr lang="en-US" dirty="0" smtClean="0"/>
              <a:t>salinity</a:t>
            </a:r>
          </a:p>
          <a:p>
            <a:r>
              <a:rPr lang="en-US" dirty="0" smtClean="0"/>
              <a:t> Combination of SWR for the canal effects and SWIFT2D for the overland hydrodynamics of  the storm surge</a:t>
            </a:r>
          </a:p>
        </p:txBody>
      </p:sp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84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1045007"/>
            <a:ext cx="73914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/>
              <a:t>Windfield</a:t>
            </a:r>
            <a:r>
              <a:rPr lang="en-US" sz="2800" dirty="0" smtClean="0"/>
              <a:t>, storm surge, and rain from day of Great Miami Hurricane applied to September 18, 1996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Comparison of hydrologic effects made to </a:t>
            </a:r>
            <a:r>
              <a:rPr lang="en-US" sz="2800" dirty="0" err="1" smtClean="0"/>
              <a:t>Hindcast</a:t>
            </a:r>
            <a:r>
              <a:rPr lang="en-US" sz="2800" dirty="0" smtClean="0"/>
              <a:t> simulated Great Miami Hurricane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1926 simulation </a:t>
            </a:r>
            <a:r>
              <a:rPr lang="en-US" sz="2800" dirty="0"/>
              <a:t>with Great Miami Hurricane </a:t>
            </a:r>
            <a:r>
              <a:rPr lang="en-US" sz="2800" smtClean="0"/>
              <a:t>repeated with 1996 sea levels</a:t>
            </a:r>
            <a:endParaRPr lang="en-US" sz="2800" dirty="0"/>
          </a:p>
        </p:txBody>
      </p:sp>
      <p:pic>
        <p:nvPicPr>
          <p:cNvPr id="3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3" cstate="print"/>
          <a:srcRect l="5333" t="24001" r="6667" b="24001"/>
          <a:stretch>
            <a:fillRect/>
          </a:stretch>
        </p:blipFill>
        <p:spPr bwMode="auto">
          <a:xfrm>
            <a:off x="152399" y="625012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8085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541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60915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Salinity and inundations before and after hurricane</a:t>
            </a:r>
            <a:endParaRPr lang="en-US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507"/>
            <a:ext cx="9067800" cy="525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4" cstate="print"/>
          <a:srcRect l="5333" t="24001" r="6667" b="24001"/>
          <a:stretch>
            <a:fillRect/>
          </a:stretch>
        </p:blipFill>
        <p:spPr bwMode="auto">
          <a:xfrm>
            <a:off x="76200" y="187417"/>
            <a:ext cx="1371601" cy="53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517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295400"/>
            <a:ext cx="6934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/>
              <a:t>Inundation increase for storm in 1926 is 24,374 acres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Inundation increase for storm in 1996 is 20,609 acres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However, the 1996 simulation started with 4522 acres more inundated than the 1926 simulation and ended with 757 more acres inundation</a:t>
            </a:r>
            <a:endParaRPr lang="en-US" sz="2800" dirty="0"/>
          </a:p>
        </p:txBody>
      </p:sp>
      <p:pic>
        <p:nvPicPr>
          <p:cNvPr id="3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0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781549"/>
            <a:ext cx="670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Difference in salinity induced by hurricane</a:t>
            </a:r>
          </a:p>
          <a:p>
            <a:endParaRPr lang="en-US" sz="2400" dirty="0"/>
          </a:p>
          <a:p>
            <a:r>
              <a:rPr lang="en-US" sz="2400" dirty="0" smtClean="0"/>
              <a:t>The recent storm with higher sea level brought more salinity on the eastern side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990600"/>
            <a:ext cx="9297074" cy="343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USGS\JFA Salt Front Assessment\2014 report\sir2014-5025_figure08large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2"/>
          <a:stretch/>
        </p:blipFill>
        <p:spPr bwMode="auto">
          <a:xfrm>
            <a:off x="152401" y="45971"/>
            <a:ext cx="4800599" cy="65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11430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Miami-Dade County in Cooperation with the US Geological Survey has one of the most technically advanced monitoring network for Salt Water Intrusion in the World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689946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5" cstate="print"/>
          <a:srcRect l="5333" t="24001" r="6667" b="24001"/>
          <a:stretch>
            <a:fillRect/>
          </a:stretch>
        </p:blipFill>
        <p:spPr bwMode="auto">
          <a:xfrm>
            <a:off x="152400" y="6280105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3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45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walshv\AppData\Local\Temp\Untitled1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962400" cy="51278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43400" y="475130"/>
            <a:ext cx="3390900" cy="4477870"/>
            <a:chOff x="3886200" y="475130"/>
            <a:chExt cx="3848100" cy="4881282"/>
          </a:xfrm>
        </p:grpSpPr>
        <p:pic>
          <p:nvPicPr>
            <p:cNvPr id="7171" name="Picture 3" descr="C:\Users\walshv\AppData\Local\Temp\Untitled2_0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75130"/>
              <a:ext cx="3771900" cy="4881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886200" y="2590800"/>
              <a:ext cx="3848100" cy="13716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00600" y="5029200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Climate change and </a:t>
            </a:r>
            <a:r>
              <a:rPr lang="en-US" dirty="0" err="1" smtClean="0"/>
              <a:t>SLR</a:t>
            </a:r>
            <a:r>
              <a:rPr lang="en-US" dirty="0" smtClean="0"/>
              <a:t> assessment is now a critical component of Water and Sewer Department (WASD) planning</a:t>
            </a:r>
          </a:p>
        </p:txBody>
      </p:sp>
      <p:pic>
        <p:nvPicPr>
          <p:cNvPr id="9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6" cstate="print"/>
          <a:srcRect l="5333" t="24001" r="6667" b="24001"/>
          <a:stretch>
            <a:fillRect/>
          </a:stretch>
        </p:blipFill>
        <p:spPr bwMode="auto">
          <a:xfrm>
            <a:off x="152400" y="6280105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8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3200" dirty="0" smtClean="0"/>
              <a:t>CDWWTP Storm Tide Analysis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34400"/>
            <a:ext cx="7391400" cy="54700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00455" y="6196965"/>
            <a:ext cx="1885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CDWWTP is in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Flood Zone AE (10)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content.asce.org/images/contrib/LOHS_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30" y="1219200"/>
            <a:ext cx="1600199" cy="3089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2944091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5339" y="457200"/>
            <a:ext cx="60198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Effective Water Treatment Plant operations require proper control of flooding from both </a:t>
            </a:r>
            <a:r>
              <a:rPr lang="en-US" sz="1600" dirty="0" err="1" smtClean="0"/>
              <a:t>stormwater</a:t>
            </a:r>
            <a:r>
              <a:rPr lang="en-US" sz="1600" dirty="0" smtClean="0"/>
              <a:t> and tidal sources </a:t>
            </a:r>
          </a:p>
          <a:p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1)</a:t>
            </a:r>
            <a:r>
              <a:rPr lang="en-US" sz="1600" dirty="0" smtClean="0"/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background information on the site </a:t>
            </a:r>
            <a:r>
              <a:rPr lang="en-US" sz="1600" i="1" dirty="0" err="1" smtClean="0">
                <a:solidFill>
                  <a:srgbClr val="FF0000"/>
                </a:solidFill>
              </a:rPr>
              <a:t>stormwater</a:t>
            </a:r>
            <a:r>
              <a:rPr lang="en-US" sz="1600" i="1" dirty="0" smtClean="0">
                <a:solidFill>
                  <a:srgbClr val="FF0000"/>
                </a:solidFill>
              </a:rPr>
              <a:t> and 	tidal  conditions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>
                <a:solidFill>
                  <a:srgbClr val="0070C0"/>
                </a:solidFill>
              </a:rPr>
              <a:t>2)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projections of potential increases in sea levels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>
                <a:solidFill>
                  <a:srgbClr val="00B050"/>
                </a:solidFill>
              </a:rPr>
              <a:t>	</a:t>
            </a:r>
            <a:r>
              <a:rPr lang="en-US" sz="1600" b="1" dirty="0" smtClean="0">
                <a:solidFill>
                  <a:srgbClr val="00B050"/>
                </a:solidFill>
              </a:rPr>
              <a:t>3) potential ranges of effects on the </a:t>
            </a:r>
            <a:r>
              <a:rPr lang="en-US" sz="1600" b="1" dirty="0" err="1" smtClean="0">
                <a:solidFill>
                  <a:srgbClr val="00B050"/>
                </a:solidFill>
              </a:rPr>
              <a:t>WTP</a:t>
            </a:r>
            <a:r>
              <a:rPr lang="en-US" sz="1600" b="1" dirty="0" smtClean="0">
                <a:solidFill>
                  <a:srgbClr val="00B050"/>
                </a:solidFill>
              </a:rPr>
              <a:t> 	</a:t>
            </a:r>
            <a:r>
              <a:rPr lang="en-US" sz="1600" b="1" dirty="0" err="1" smtClean="0">
                <a:solidFill>
                  <a:srgbClr val="00B050"/>
                </a:solidFill>
              </a:rPr>
              <a:t>stormwater</a:t>
            </a:r>
            <a:r>
              <a:rPr lang="en-US" sz="1600" b="1" dirty="0" smtClean="0">
                <a:solidFill>
                  <a:srgbClr val="00B050"/>
                </a:solidFill>
              </a:rPr>
              <a:t> management system, and site grading 	considerations and access for proper operations</a:t>
            </a:r>
            <a:r>
              <a:rPr lang="en-US" sz="1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6171" y="3485700"/>
            <a:ext cx="464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S-21 salinity control structure</a:t>
            </a:r>
          </a:p>
          <a:p>
            <a:pPr algn="ctr"/>
            <a:r>
              <a:rPr lang="en-US" dirty="0" err="1" smtClean="0"/>
              <a:t>SLR</a:t>
            </a:r>
            <a:r>
              <a:rPr lang="en-US" dirty="0" smtClean="0"/>
              <a:t> based on </a:t>
            </a:r>
            <a:r>
              <a:rPr lang="en-US" dirty="0" err="1" smtClean="0"/>
              <a:t>USACE</a:t>
            </a:r>
            <a:r>
              <a:rPr lang="en-US" dirty="0" smtClean="0"/>
              <a:t> guidance document 50 year: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pPr algn="ctr"/>
            <a:r>
              <a:rPr lang="en-US" sz="2400" dirty="0" smtClean="0"/>
              <a:t>0.57, 1.05, 2.55 </a:t>
            </a:r>
            <a:r>
              <a:rPr lang="en-US" sz="2400" dirty="0" err="1" smtClean="0"/>
              <a:t>ft</a:t>
            </a:r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1" y="4027819"/>
            <a:ext cx="4020625" cy="2601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8295" y="5009193"/>
            <a:ext cx="4896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Results: 	Designed </a:t>
            </a:r>
            <a:r>
              <a:rPr lang="en-US" dirty="0"/>
              <a:t>at 9 </a:t>
            </a:r>
            <a:r>
              <a:rPr lang="en-US" dirty="0" err="1"/>
              <a:t>ft</a:t>
            </a:r>
            <a:r>
              <a:rPr lang="en-US" dirty="0"/>
              <a:t> </a:t>
            </a:r>
            <a:r>
              <a:rPr lang="en-US" dirty="0" err="1"/>
              <a:t>NAVD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Well </a:t>
            </a:r>
            <a:r>
              <a:rPr lang="en-US" dirty="0"/>
              <a:t>above peak stage of </a:t>
            </a:r>
            <a:r>
              <a:rPr lang="en-US" dirty="0" smtClean="0"/>
              <a:t>C-1 </a:t>
            </a:r>
            <a:r>
              <a:rPr lang="en-US" dirty="0"/>
              <a:t>Canal for a 100-year rainfall event </a:t>
            </a:r>
            <a:r>
              <a:rPr lang="en-US" dirty="0" smtClean="0"/>
              <a:t>at </a:t>
            </a:r>
            <a:r>
              <a:rPr lang="en-US" dirty="0"/>
              <a:t>existing tide levels and the high projections of </a:t>
            </a:r>
            <a:r>
              <a:rPr lang="en-US" dirty="0" err="1" smtClean="0"/>
              <a:t>SLR</a:t>
            </a:r>
            <a:endParaRPr lang="en-US" dirty="0"/>
          </a:p>
        </p:txBody>
      </p:sp>
      <p:pic>
        <p:nvPicPr>
          <p:cNvPr id="10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6282581"/>
            <a:ext cx="438339" cy="4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400"/>
            <a:ext cx="476193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238138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http://pubs.er.usgs.gov/publication/sir20145162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051288" y="1600200"/>
            <a:ext cx="2595208" cy="3625333"/>
            <a:chOff x="6051288" y="1600200"/>
            <a:chExt cx="2595208" cy="362533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02"/>
            <a:stretch/>
          </p:blipFill>
          <p:spPr bwMode="auto">
            <a:xfrm>
              <a:off x="6051288" y="1600200"/>
              <a:ext cx="2595208" cy="3308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48400" y="4948534"/>
              <a:ext cx="2330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hlinkClick r:id="rId5"/>
                </a:rPr>
                <a:t>http://pubs.usgs.gov/tm/6a50/</a:t>
              </a:r>
              <a:endParaRPr lang="en-US" sz="1200" dirty="0"/>
            </a:p>
          </p:txBody>
        </p:sp>
      </p:grpSp>
      <p:pic>
        <p:nvPicPr>
          <p:cNvPr id="7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7" cstate="print"/>
          <a:srcRect l="5333" t="24001" r="6667" b="24001"/>
          <a:stretch>
            <a:fillRect/>
          </a:stretch>
        </p:blipFill>
        <p:spPr bwMode="auto">
          <a:xfrm>
            <a:off x="152400" y="6280105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6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2" cstate="print"/>
          <a:srcRect l="5333" t="24001" r="6667" b="24001"/>
          <a:stretch>
            <a:fillRect/>
          </a:stretch>
        </p:blipFill>
        <p:spPr bwMode="auto">
          <a:xfrm>
            <a:off x="152400" y="6172200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1" descr="U:\USGS\JFA Biscayne aquifer model\Presentations\2013\figures\2024_DrySeason_Drawdown_Results_Hi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3186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3" descr="U:\USGS\JFA Biscayne aquifer model\Presentations\2013\figures\Zeta_2024_Results_Hig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33400"/>
            <a:ext cx="3186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6972300" y="2438400"/>
            <a:ext cx="2171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Increased sea level</a:t>
            </a:r>
          </a:p>
          <a:p>
            <a:endParaRPr lang="en-US"/>
          </a:p>
          <a:p>
            <a:r>
              <a:rPr lang="en-US"/>
              <a:t>Scenario 2</a:t>
            </a: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6870910" y="1517073"/>
            <a:ext cx="2247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Average water-table drawdown and interface position</a:t>
            </a:r>
          </a:p>
        </p:txBody>
      </p:sp>
      <p:pic>
        <p:nvPicPr>
          <p:cNvPr id="8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0" y="4724400"/>
            <a:ext cx="838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524000" y="4495800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85800" y="5486400"/>
            <a:ext cx="914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066800" y="4724400"/>
            <a:ext cx="685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828800" y="5029200"/>
            <a:ext cx="609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0" y="32766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imes New Roman" pitchFamily="18" charset="0"/>
              </a:rPr>
              <a:t> </a:t>
            </a:r>
            <a:endParaRPr lang="en-US" sz="120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128" name="Picture 10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105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29" name="Picture 1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343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0" name="Picture 12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800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1" name="Picture 13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486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32" name="Picture 14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800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3641725" y="5507038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700">
              <a:latin typeface="Times New Roman" pitchFamily="18" charset="0"/>
            </a:endParaRPr>
          </a:p>
        </p:txBody>
      </p:sp>
      <p:pic>
        <p:nvPicPr>
          <p:cNvPr id="5134" name="Picture 16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5" name="Text Box 17"/>
          <p:cNvSpPr txBox="1">
            <a:spLocks noChangeArrowheads="1"/>
          </p:cNvSpPr>
          <p:nvPr/>
        </p:nvSpPr>
        <p:spPr bwMode="auto">
          <a:xfrm>
            <a:off x="1752600" y="3124200"/>
            <a:ext cx="555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South West 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36" name="Picture 18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37" name="Text Box 19"/>
          <p:cNvSpPr txBox="1">
            <a:spLocks noChangeArrowheads="1"/>
          </p:cNvSpPr>
          <p:nvPr/>
        </p:nvSpPr>
        <p:spPr bwMode="auto">
          <a:xfrm>
            <a:off x="1203325" y="2317750"/>
            <a:ext cx="320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600">
              <a:latin typeface="Times New Roman" pitchFamily="18" charset="0"/>
            </a:endParaRPr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1447800" y="2743200"/>
            <a:ext cx="46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West 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39" name="Picture 2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40" name="Picture 22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8956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1" name="Text Box 23"/>
          <p:cNvSpPr txBox="1">
            <a:spLocks noChangeArrowheads="1"/>
          </p:cNvSpPr>
          <p:nvPr/>
        </p:nvSpPr>
        <p:spPr bwMode="auto">
          <a:xfrm>
            <a:off x="2743200" y="2819400"/>
            <a:ext cx="6254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&amp; Wellfield</a:t>
            </a:r>
          </a:p>
        </p:txBody>
      </p:sp>
      <p:sp>
        <p:nvSpPr>
          <p:cNvPr id="5142" name="Text Box 24"/>
          <p:cNvSpPr txBox="1">
            <a:spLocks noChangeArrowheads="1"/>
          </p:cNvSpPr>
          <p:nvPr/>
        </p:nvSpPr>
        <p:spPr bwMode="auto">
          <a:xfrm>
            <a:off x="2286000" y="2971800"/>
            <a:ext cx="633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latin typeface="Times New Roman" pitchFamily="18" charset="0"/>
              </a:rPr>
              <a:t>Snapper Creek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43" name="Picture 25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44" name="Picture 26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812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5" name="Text Box 27"/>
          <p:cNvSpPr txBox="1">
            <a:spLocks noChangeArrowheads="1"/>
          </p:cNvSpPr>
          <p:nvPr/>
        </p:nvSpPr>
        <p:spPr bwMode="auto">
          <a:xfrm>
            <a:off x="3200400" y="1828800"/>
            <a:ext cx="609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latin typeface="Times New Roman" pitchFamily="18" charset="0"/>
              </a:rPr>
              <a:t>&amp; Wellfields</a:t>
            </a:r>
          </a:p>
        </p:txBody>
      </p:sp>
      <p:sp>
        <p:nvSpPr>
          <p:cNvPr id="5146" name="Text Box 28"/>
          <p:cNvSpPr txBox="1">
            <a:spLocks noChangeArrowheads="1"/>
          </p:cNvSpPr>
          <p:nvPr/>
        </p:nvSpPr>
        <p:spPr bwMode="auto">
          <a:xfrm>
            <a:off x="3048000" y="1981200"/>
            <a:ext cx="657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Miami Springs </a:t>
            </a:r>
          </a:p>
          <a:p>
            <a:r>
              <a:rPr lang="en-US" sz="600">
                <a:latin typeface="Times New Roman" pitchFamily="18" charset="0"/>
              </a:rPr>
              <a:t>Wellfields</a:t>
            </a:r>
          </a:p>
        </p:txBody>
      </p:sp>
      <p:pic>
        <p:nvPicPr>
          <p:cNvPr id="5147" name="Picture 29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48" name="Text Box 30"/>
          <p:cNvSpPr txBox="1">
            <a:spLocks noChangeArrowheads="1"/>
          </p:cNvSpPr>
          <p:nvPr/>
        </p:nvSpPr>
        <p:spPr bwMode="auto">
          <a:xfrm>
            <a:off x="1600200" y="1905000"/>
            <a:ext cx="501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Northwest</a:t>
            </a:r>
          </a:p>
          <a:p>
            <a:r>
              <a:rPr lang="en-US" sz="600">
                <a:latin typeface="Times New Roman" pitchFamily="18" charset="0"/>
              </a:rPr>
              <a:t>Wellfield</a:t>
            </a:r>
          </a:p>
        </p:txBody>
      </p:sp>
      <p:pic>
        <p:nvPicPr>
          <p:cNvPr id="5149" name="Picture 31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54864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50" name="Text Box 32"/>
          <p:cNvSpPr txBox="1">
            <a:spLocks noChangeArrowheads="1"/>
          </p:cNvSpPr>
          <p:nvPr/>
        </p:nvSpPr>
        <p:spPr bwMode="auto">
          <a:xfrm>
            <a:off x="3429000" y="5410200"/>
            <a:ext cx="4984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>
                <a:latin typeface="Times New Roman" pitchFamily="18" charset="0"/>
              </a:rPr>
              <a:t>Wellfields</a:t>
            </a:r>
          </a:p>
        </p:txBody>
      </p:sp>
      <p:pic>
        <p:nvPicPr>
          <p:cNvPr id="5151" name="Picture 33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52" name="Picture 34" descr="bd1458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53" name="Text Box 35"/>
          <p:cNvSpPr txBox="1">
            <a:spLocks noChangeArrowheads="1"/>
          </p:cNvSpPr>
          <p:nvPr/>
        </p:nvSpPr>
        <p:spPr bwMode="auto">
          <a:xfrm>
            <a:off x="5715000" y="1295400"/>
            <a:ext cx="2514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Miami-Dade</a:t>
            </a:r>
          </a:p>
          <a:p>
            <a:pPr algn="ctr"/>
            <a:r>
              <a:rPr lang="en-US" sz="3200" dirty="0" smtClean="0"/>
              <a:t>Water and Sewer Department Water </a:t>
            </a:r>
            <a:r>
              <a:rPr lang="en-US" sz="3200" dirty="0"/>
              <a:t>&amp; </a:t>
            </a:r>
            <a:r>
              <a:rPr lang="en-US" sz="3200" dirty="0" smtClean="0"/>
              <a:t>Wastewater</a:t>
            </a:r>
          </a:p>
          <a:p>
            <a:pPr algn="ctr"/>
            <a:r>
              <a:rPr lang="en-US" sz="3200" dirty="0" smtClean="0"/>
              <a:t>Treatment </a:t>
            </a:r>
            <a:r>
              <a:rPr lang="en-US" sz="3200" dirty="0"/>
              <a:t>Facilities</a:t>
            </a:r>
          </a:p>
        </p:txBody>
      </p:sp>
      <p:pic>
        <p:nvPicPr>
          <p:cNvPr id="5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10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U:\WASD LOGOS\FINAL WASD new Brand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00" y="5943600"/>
            <a:ext cx="777571" cy="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http://science.kqed.org/quest/files/2009/05/usgs-logo-color.jpg"/>
          <p:cNvPicPr>
            <a:picLocks noChangeAspect="1" noChangeArrowheads="1"/>
          </p:cNvPicPr>
          <p:nvPr/>
        </p:nvPicPr>
        <p:blipFill>
          <a:blip r:embed="rId5" cstate="print"/>
          <a:srcRect l="5333" t="24001" r="6667" b="24001"/>
          <a:stretch>
            <a:fillRect/>
          </a:stretch>
        </p:blipFill>
        <p:spPr bwMode="auto">
          <a:xfrm>
            <a:off x="7629100" y="211655"/>
            <a:ext cx="1295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681956" y="3962400"/>
            <a:ext cx="1213644" cy="8382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8081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812</Words>
  <Application>Microsoft Office PowerPoint</Application>
  <PresentationFormat>On-screen Show (4:3)</PresentationFormat>
  <Paragraphs>126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Office Theme</vt:lpstr>
      <vt:lpstr>Integrated Approach to Quantifying the Effects of Climate Change on Water Resources and Coastal Infrastructure in Urban Miami-Dade County</vt:lpstr>
      <vt:lpstr>PowerPoint Presentation</vt:lpstr>
      <vt:lpstr>PowerPoint Presentation</vt:lpstr>
      <vt:lpstr>PowerPoint Presentation</vt:lpstr>
      <vt:lpstr>CDWWTP Storm Tide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Wellfield Optimization, Drainage, and Storm Surge Components of Integrated Proposal</vt:lpstr>
      <vt:lpstr>PowerPoint Presentation</vt:lpstr>
      <vt:lpstr>Numerical Tools</vt:lpstr>
      <vt:lpstr>Task 1: Data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Products: Drainage Study</vt:lpstr>
      <vt:lpstr>Task 2: Local-scale model of drainage/recharge in South Miami Heights area</vt:lpstr>
      <vt:lpstr>Task 3: County-scale well field optimization using existing integrated County model</vt:lpstr>
      <vt:lpstr>Task 4: Development of storm surge model using BISECT and SLOSH</vt:lpstr>
      <vt:lpstr>PowerPoint Presentation</vt:lpstr>
      <vt:lpstr>PowerPoint Presentation</vt:lpstr>
      <vt:lpstr>PowerPoint Presentation</vt:lpstr>
      <vt:lpstr>PowerPoint Presentation</vt:lpstr>
    </vt:vector>
  </TitlesOfParts>
  <Company>USGS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Surge Effects and Wellfield Optimization</dc:title>
  <dc:creator>Swain, Eric D.</dc:creator>
  <cp:lastModifiedBy>nancy</cp:lastModifiedBy>
  <cp:revision>29</cp:revision>
  <dcterms:created xsi:type="dcterms:W3CDTF">2014-08-29T12:37:17Z</dcterms:created>
  <dcterms:modified xsi:type="dcterms:W3CDTF">2015-01-22T09:41:32Z</dcterms:modified>
</cp:coreProperties>
</file>