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400" r:id="rId3"/>
    <p:sldId id="396" r:id="rId4"/>
    <p:sldId id="411" r:id="rId5"/>
    <p:sldId id="402" r:id="rId6"/>
    <p:sldId id="401" r:id="rId7"/>
    <p:sldId id="409" r:id="rId8"/>
    <p:sldId id="403" r:id="rId9"/>
    <p:sldId id="408" r:id="rId10"/>
    <p:sldId id="405" r:id="rId11"/>
    <p:sldId id="406" r:id="rId12"/>
    <p:sldId id="407" r:id="rId13"/>
    <p:sldId id="404" r:id="rId14"/>
    <p:sldId id="398" r:id="rId15"/>
    <p:sldId id="293" r:id="rId1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408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57D"/>
    <a:srgbClr val="B9E2F1"/>
    <a:srgbClr val="B265DD"/>
    <a:srgbClr val="9DE1F1"/>
    <a:srgbClr val="96D3F8"/>
    <a:srgbClr val="626262"/>
    <a:srgbClr val="6E686E"/>
    <a:srgbClr val="96D98B"/>
    <a:srgbClr val="A9E09C"/>
    <a:srgbClr val="A4D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2229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720"/>
        <p:guide orient="horz" pos="40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0323" cy="461010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1"/>
            <a:ext cx="3010323" cy="461010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100"/>
            </a:lvl1pPr>
          </a:lstStyle>
          <a:p>
            <a:fld id="{19D0C8A6-E6A0-40DC-8039-FBBAA3F48752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4" tIns="46177" rIns="92354" bIns="461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6"/>
            <a:ext cx="5557520" cy="4149090"/>
          </a:xfrm>
          <a:prstGeom prst="rect">
            <a:avLst/>
          </a:prstGeom>
        </p:spPr>
        <p:txBody>
          <a:bodyPr vert="horz" lIns="92354" tIns="46177" rIns="92354" bIns="461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100"/>
            </a:lvl1pPr>
          </a:lstStyle>
          <a:p>
            <a:fld id="{2241E654-9DC2-42DC-A323-481626C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1000 Friends</a:t>
            </a:r>
            <a:r>
              <a:rPr lang="en-US" baseline="0" dirty="0" smtClean="0"/>
              <a:t> of Florida Webinar</a:t>
            </a:r>
          </a:p>
          <a:p>
            <a:r>
              <a:rPr lang="en-US" baseline="0" dirty="0" smtClean="0"/>
              <a:t>Planning for Climate Change at the Municipal Level [title as is stated on the agenda]</a:t>
            </a:r>
          </a:p>
          <a:p>
            <a:r>
              <a:rPr lang="en-US" baseline="0" dirty="0" smtClean="0"/>
              <a:t>Adaptation Action Area Planning – The Fort Lauderdale Journey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9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892">
              <a:defRPr/>
            </a:pPr>
            <a:r>
              <a:rPr lang="en-US" dirty="0" smtClean="0"/>
              <a:t>Susy to speak 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D58A-019D-4A05-AC3C-89CE559283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6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Launch Welcome slide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267200"/>
            <a:ext cx="6781800" cy="70788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EMILIE SMITH, BUDGET MANAGER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CITY OF FORT LAUDERDALE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13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JANUARY 2015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382" y="2761446"/>
            <a:ext cx="7620001" cy="954107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Funding Solutions: 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The Fort Lauderdale Journey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10" y="1143000"/>
            <a:ext cx="7620000" cy="1200329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Tackling Climate Change &amp;</a:t>
            </a:r>
          </a:p>
          <a:p>
            <a:pPr algn="ctr"/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Creating a Sustainable City</a:t>
            </a:r>
          </a:p>
        </p:txBody>
      </p:sp>
    </p:spTree>
    <p:extLst>
      <p:ext uri="{BB962C8B-B14F-4D97-AF65-F5344CB8AC3E}">
        <p14:creationId xmlns:p14="http://schemas.microsoft.com/office/powerpoint/2010/main" val="40261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956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8881"/>
            <a:ext cx="52666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Stormwater 10 Year Study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954657"/>
            <a:ext cx="910769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533400" y="1638300"/>
            <a:ext cx="762000" cy="2362200"/>
          </a:xfrm>
          <a:prstGeom prst="upArrow">
            <a:avLst>
              <a:gd name="adj1" fmla="val 48189"/>
              <a:gd name="adj2" fmla="val 4547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895600" y="2895600"/>
            <a:ext cx="685800" cy="2209800"/>
          </a:xfrm>
          <a:prstGeom prst="upArrow">
            <a:avLst>
              <a:gd name="adj1" fmla="val 48189"/>
              <a:gd name="adj2" fmla="val 4547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1144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0"/>
            <a:ext cx="6553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Study Recommendations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70000"/>
            <a:ext cx="9058941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486400"/>
            <a:ext cx="670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This Assumes a Flat Rate for All Residential Units</a:t>
            </a:r>
            <a:endParaRPr lang="en-US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978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881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Stormwater Rate Options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976967"/>
            <a:ext cx="86867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Rate Structure Options for Stormwater Assessment Fee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Flat Rate for Property Class types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Does not consider risk factors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Bifurcated System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Considers multiple property factors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Trifurcated System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Considers multiple property factors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881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Stormwater Rate Study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976967"/>
            <a:ext cx="86867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Factors to Consider in New Rate Structure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Property Types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Various Classes and Sizes 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Hydrologic Areas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Risk Factors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Low Elevation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Proximity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to Tidal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Water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Repetitive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Loss </a:t>
            </a: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Properties/Areas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http://design215.com/images/gallery/a1a_flooding2012_89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2667000"/>
            <a:ext cx="4457699" cy="2971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327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Nest Steps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723067"/>
            <a:ext cx="744445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Analyze impact to all Property Classes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Inform and Educate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Present New Rate Structure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with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Proposed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Leverage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Grant Funds </a:t>
            </a:r>
          </a:p>
          <a:p>
            <a:pPr>
              <a:spcAft>
                <a:spcPts val="600"/>
              </a:spcAft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Leverage various projects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with common goals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3454400" cy="2590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1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[placeholder] rotation ending slides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</a:t>
            </a:r>
          </a:p>
          <a:p>
            <a:r>
              <a:rPr lang="en-US" dirty="0" smtClean="0"/>
              <a:t>END SLIDE</a:t>
            </a:r>
          </a:p>
          <a:p>
            <a:r>
              <a:rPr lang="en-US" dirty="0" smtClean="0"/>
              <a:t>Insert full SUSTAINABILITY LAB IMAGE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409194"/>
            <a:ext cx="7772400" cy="88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>[placeholder] </a:t>
            </a:r>
            <a:r>
              <a:rPr lang="en-US" sz="3600" b="1" spc="600" dirty="0" smtClean="0">
                <a:solidFill>
                  <a:srgbClr val="7030A0"/>
                </a:solidFill>
                <a:latin typeface="Corbel"/>
              </a:rPr>
              <a:t>rotation ending slides </a:t>
            </a: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>here</a:t>
            </a:r>
            <a:endParaRPr lang="en-US" dirty="0"/>
          </a:p>
        </p:txBody>
      </p:sp>
      <p:pic>
        <p:nvPicPr>
          <p:cNvPr id="5" name="Picture 2" descr="\\Shannonv\piophotos\Beauty Shots\Finger Is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32182"/>
            <a:ext cx="9158288" cy="632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860" y="1346537"/>
            <a:ext cx="9165599" cy="1015663"/>
          </a:xfrm>
          <a:prstGeom prst="rect">
            <a:avLst/>
          </a:prstGeom>
          <a:solidFill>
            <a:srgbClr val="96D3F8">
              <a:alpha val="2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pc="300">
                <a:latin typeface="Corbel" pitchFamily="34" charset="0"/>
                <a:ea typeface="Adobe Fan Heiti Std B" pitchFamily="34" charset="-128"/>
              </a:defRPr>
            </a:lvl1pPr>
          </a:lstStyle>
          <a:p>
            <a:r>
              <a:rPr lang="en-US" sz="6000" b="1" spc="700" dirty="0" smtClean="0">
                <a:latin typeface="Century Gothic" panose="020B0502020202020204" pitchFamily="34" charset="0"/>
              </a:rPr>
              <a:t>Thank you!</a:t>
            </a:r>
            <a:endParaRPr lang="en-US" sz="6000" b="1" spc="700" dirty="0">
              <a:solidFill>
                <a:srgbClr val="A9E09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9416" y="-32566"/>
            <a:ext cx="91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          ADAPTATION ACTION AREAS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4538" y="2773999"/>
            <a:ext cx="6781800" cy="116955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Emilie Smith</a:t>
            </a:r>
          </a:p>
          <a:p>
            <a:pPr algn="ctr"/>
            <a:r>
              <a:rPr lang="en-US" sz="35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City of Fort Lauderdale</a:t>
            </a:r>
          </a:p>
        </p:txBody>
      </p:sp>
    </p:spTree>
    <p:extLst>
      <p:ext uri="{BB962C8B-B14F-4D97-AF65-F5344CB8AC3E}">
        <p14:creationId xmlns:p14="http://schemas.microsoft.com/office/powerpoint/2010/main" val="36548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0"/>
          <a:stretch/>
        </p:blipFill>
        <p:spPr bwMode="auto">
          <a:xfrm>
            <a:off x="1660794" y="990600"/>
            <a:ext cx="7474346" cy="28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1068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8881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Fort Lauderdale Strategic Plan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4043255" cy="31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978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8881"/>
            <a:ext cx="541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Fort Lauderdale Challenges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76967"/>
            <a:ext cx="64769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Renewal and Replacement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Infrastructure for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Long-term Sustainability and  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Resiliency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Reduce Risk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Fair and Equitable for Residents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1027" descr="C:\Documents and Settings\AdrienneE\Desktop\Susy requests\CRA aeri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6"/>
            <a:ext cx="2667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29" descr="Aerial view of Fort Lauderda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4674080" cy="18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799"/>
            <a:ext cx="2309065" cy="29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978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8881"/>
            <a:ext cx="541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Fort Lauderdale Challenges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29" name="Picture 2" descr="\\shannonv\PioPhotos\CRA annual report\Beach CRA\Beauty Shots\wave las ol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574891" cy="38430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newscom.com/wp-content/uploads/2013/05/riding-scooter-through-flooded-street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"/>
          <a:stretch/>
        </p:blipFill>
        <p:spPr bwMode="auto">
          <a:xfrm>
            <a:off x="3149360" y="1524000"/>
            <a:ext cx="5715000" cy="3843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881"/>
            <a:ext cx="48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Our Approach 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976967"/>
            <a:ext cx="830579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Identify Comprehensive Needs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Update Stormwater Assessment Fee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Fair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and Equitable Rate Structure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Innovative Approach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Evaluate Alternatives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Define High Risk Areas and Various Property Classes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 woman sits outside her home along a flooded streetin Ft. Lauderdale, Fla., in October. Absolute economic losses due to extreme weather are higher in developed countries, but deaths and economic losses as a proportion of the GDP are far higher in developing nation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97414"/>
            <a:ext cx="3660283" cy="20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992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8881"/>
            <a:ext cx="5486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Estimated Funding Needs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4218"/>
            <a:ext cx="8874045" cy="52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09" y="2971800"/>
            <a:ext cx="4540591" cy="3200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978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881"/>
            <a:ext cx="5257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Estimated Funding Needs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54417"/>
            <a:ext cx="54863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$12 million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over next 4 years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$150 million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Capital Projects in FY 2019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$1 billion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over the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   next 20 years 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1068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8881"/>
            <a:ext cx="609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The Fort Lauderdale Approach 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1155442"/>
            <a:ext cx="8686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Ten Year Study/Projection</a:t>
            </a:r>
          </a:p>
          <a:p>
            <a:pPr>
              <a:spcAft>
                <a:spcPts val="600"/>
              </a:spcAft>
            </a:pP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Stormwater Rate Study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Interactive Modeling to Test Sensitivity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Bifurcated or Trifurcated Rate Structure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Rates Based Upon High Risk Areas and Various Classes 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3"/>
            <a:ext cx="9140403" cy="1068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81000" y="48881"/>
            <a:ext cx="7319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Century Gothic" panose="020B0502020202020204" pitchFamily="34" charset="0"/>
              </a:rPr>
              <a:t>Range of Stormwater Rates</a:t>
            </a:r>
            <a:endParaRPr lang="en-US" sz="3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976967"/>
            <a:ext cx="8915399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Stormwater Rates Across The State	</a:t>
            </a:r>
          </a:p>
          <a:p>
            <a:pPr>
              <a:spcAft>
                <a:spcPts val="600"/>
              </a:spcAft>
            </a:pP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Lowest = $3.00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 Single Family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 Residential</a:t>
            </a:r>
          </a:p>
          <a:p>
            <a:pPr marL="1485900" lvl="2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Fort Lauderdale </a:t>
            </a: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Current =</a:t>
            </a:r>
          </a:p>
          <a:p>
            <a:pPr lvl="1">
              <a:spcAft>
                <a:spcPts val="60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$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4.09 per Single Family </a:t>
            </a: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Residential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Highest = $16.67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per Single Family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Residential</a:t>
            </a: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028700" lvl="1" indent="-571500">
              <a:spcAft>
                <a:spcPts val="600"/>
              </a:spcAft>
              <a:buBlip>
                <a:blip r:embed="rId5"/>
              </a:buBlip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401</Words>
  <Application>Microsoft Office PowerPoint</Application>
  <PresentationFormat>On-screen Show (4:3)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Adobe Fan Heiti Std B</vt:lpstr>
      <vt:lpstr>Arial</vt:lpstr>
      <vt:lpstr>Calibri</vt:lpstr>
      <vt:lpstr>Century Gothic</vt:lpstr>
      <vt:lpstr>Corbel</vt:lpstr>
      <vt:lpstr>Office Theme</vt:lpstr>
      <vt:lpstr>Launch Welcome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[placeholder] rotation ending slides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Florentina Hutt</dc:creator>
  <cp:lastModifiedBy>Emilie Smith</cp:lastModifiedBy>
  <cp:revision>420</cp:revision>
  <cp:lastPrinted>2015-01-21T21:35:40Z</cp:lastPrinted>
  <dcterms:created xsi:type="dcterms:W3CDTF">2014-03-26T12:58:39Z</dcterms:created>
  <dcterms:modified xsi:type="dcterms:W3CDTF">2015-01-22T14:11:33Z</dcterms:modified>
</cp:coreProperties>
</file>