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9" r:id="rId2"/>
    <p:sldId id="257" r:id="rId3"/>
    <p:sldId id="262" r:id="rId4"/>
    <p:sldId id="263" r:id="rId5"/>
    <p:sldId id="265" r:id="rId6"/>
    <p:sldId id="266" r:id="rId7"/>
    <p:sldId id="256" r:id="rId8"/>
    <p:sldId id="258" r:id="rId9"/>
    <p:sldId id="259" r:id="rId10"/>
    <p:sldId id="261"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1194" y="1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776E31-EE55-43A9-AD5D-DC2C2740A7ED}" type="datetimeFigureOut">
              <a:rPr lang="en-US" smtClean="0"/>
              <a:t>8/28/2014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86DD8B-5DA2-4358-BBDC-04A9EC23E207}" type="slidenum">
              <a:rPr lang="en-US" smtClean="0"/>
              <a:t>‹#›</a:t>
            </a:fld>
            <a:endParaRPr lang="en-US"/>
          </a:p>
        </p:txBody>
      </p:sp>
    </p:spTree>
    <p:extLst>
      <p:ext uri="{BB962C8B-B14F-4D97-AF65-F5344CB8AC3E}">
        <p14:creationId xmlns:p14="http://schemas.microsoft.com/office/powerpoint/2010/main" val="15155242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86DD8B-5DA2-4358-BBDC-04A9EC23E207}" type="slidenum">
              <a:rPr lang="en-US" smtClean="0"/>
              <a:t>2</a:t>
            </a:fld>
            <a:endParaRPr lang="en-US"/>
          </a:p>
        </p:txBody>
      </p:sp>
    </p:spTree>
    <p:extLst>
      <p:ext uri="{BB962C8B-B14F-4D97-AF65-F5344CB8AC3E}">
        <p14:creationId xmlns:p14="http://schemas.microsoft.com/office/powerpoint/2010/main" val="1122350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86DD8B-5DA2-4358-BBDC-04A9EC23E207}" type="slidenum">
              <a:rPr lang="en-US" smtClean="0"/>
              <a:t>8</a:t>
            </a:fld>
            <a:endParaRPr lang="en-US"/>
          </a:p>
        </p:txBody>
      </p:sp>
    </p:spTree>
    <p:extLst>
      <p:ext uri="{BB962C8B-B14F-4D97-AF65-F5344CB8AC3E}">
        <p14:creationId xmlns:p14="http://schemas.microsoft.com/office/powerpoint/2010/main" val="2534980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86DD8B-5DA2-4358-BBDC-04A9EC23E207}" type="slidenum">
              <a:rPr lang="en-US" smtClean="0"/>
              <a:t>9</a:t>
            </a:fld>
            <a:endParaRPr lang="en-US"/>
          </a:p>
        </p:txBody>
      </p:sp>
    </p:spTree>
    <p:extLst>
      <p:ext uri="{BB962C8B-B14F-4D97-AF65-F5344CB8AC3E}">
        <p14:creationId xmlns:p14="http://schemas.microsoft.com/office/powerpoint/2010/main" val="89522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86DD8B-5DA2-4358-BBDC-04A9EC23E207}" type="slidenum">
              <a:rPr lang="en-US" smtClean="0"/>
              <a:t>10</a:t>
            </a:fld>
            <a:endParaRPr lang="en-US"/>
          </a:p>
        </p:txBody>
      </p:sp>
    </p:spTree>
    <p:extLst>
      <p:ext uri="{BB962C8B-B14F-4D97-AF65-F5344CB8AC3E}">
        <p14:creationId xmlns:p14="http://schemas.microsoft.com/office/powerpoint/2010/main" val="496588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fld id="{527FB43F-DCE5-4080-A34C-ED45D4952E41}" type="datetimeFigureOut">
              <a:rPr lang="en-US" smtClean="0"/>
              <a:t>8/28/2014</a:t>
            </a:fld>
            <a:endParaRPr lang="en-US"/>
          </a:p>
        </p:txBody>
      </p:sp>
      <p:sp>
        <p:nvSpPr>
          <p:cNvPr id="17" name="Footer Placeholder 16"/>
          <p:cNvSpPr>
            <a:spLocks noGrp="1"/>
          </p:cNvSpPr>
          <p:nvPr>
            <p:ph type="ftr" sz="quarter" idx="11"/>
          </p:nvPr>
        </p:nvSpPr>
        <p:spPr>
          <a:xfrm>
            <a:off x="5410200" y="4205288"/>
            <a:ext cx="1295400" cy="457200"/>
          </a:xfrm>
        </p:spPr>
        <p:txBody>
          <a:bodyPr/>
          <a:lstStyle/>
          <a:p>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5987C07D-F702-4E91-9B54-A510FFD7648E}"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7FB43F-DCE5-4080-A34C-ED45D4952E41}" type="datetimeFigureOut">
              <a:rPr lang="en-US" smtClean="0"/>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7FB43F-DCE5-4080-A34C-ED45D4952E41}" type="datetimeFigureOut">
              <a:rPr lang="en-US" smtClean="0"/>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27FB43F-DCE5-4080-A34C-ED45D4952E41}" type="datetimeFigureOut">
              <a:rPr lang="en-US" smtClean="0"/>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27FB43F-DCE5-4080-A34C-ED45D4952E41}" type="datetimeFigureOut">
              <a:rPr lang="en-US" smtClean="0"/>
              <a:t>8/28/2014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7FB43F-DCE5-4080-A34C-ED45D4952E41}" type="datetimeFigureOut">
              <a:rPr lang="en-US" smtClean="0"/>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fld id="{527FB43F-DCE5-4080-A34C-ED45D4952E41}" type="datetimeFigureOut">
              <a:rPr lang="en-US" smtClean="0"/>
              <a:t>8/28/2014</a:t>
            </a:fld>
            <a:endParaRPr lang="en-US"/>
          </a:p>
        </p:txBody>
      </p:sp>
      <p:sp>
        <p:nvSpPr>
          <p:cNvPr id="27" name="Slide Number Placeholder 26"/>
          <p:cNvSpPr>
            <a:spLocks noGrp="1"/>
          </p:cNvSpPr>
          <p:nvPr>
            <p:ph type="sldNum" sz="quarter" idx="11"/>
          </p:nvPr>
        </p:nvSpPr>
        <p:spPr/>
        <p:txBody>
          <a:bodyPr rtlCol="0"/>
          <a:lstStyle/>
          <a:p>
            <a:fld id="{5987C07D-F702-4E91-9B54-A510FFD7648E}" type="slidenum">
              <a:rPr lang="en-US" smtClean="0"/>
              <a:t>‹#›</a:t>
            </a:fld>
            <a:endParaRPr lang="en-US"/>
          </a:p>
        </p:txBody>
      </p:sp>
      <p:sp>
        <p:nvSpPr>
          <p:cNvPr id="28" name="Footer Placeholder 27"/>
          <p:cNvSpPr>
            <a:spLocks noGrp="1"/>
          </p:cNvSpPr>
          <p:nvPr>
            <p:ph type="ftr" sz="quarter" idx="12"/>
          </p:nvPr>
        </p:nvSpPr>
        <p:spPr/>
        <p:txBody>
          <a:bodyPr rtlCol="0"/>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fld id="{527FB43F-DCE5-4080-A34C-ED45D4952E41}" type="datetimeFigureOut">
              <a:rPr lang="en-US" smtClean="0"/>
              <a:t>8/28/2014</a:t>
            </a:fld>
            <a:endParaRPr lang="en-US"/>
          </a:p>
        </p:txBody>
      </p:sp>
      <p:sp>
        <p:nvSpPr>
          <p:cNvPr id="4" name="Footer Placeholder 3"/>
          <p:cNvSpPr>
            <a:spLocks noGrp="1"/>
          </p:cNvSpPr>
          <p:nvPr>
            <p:ph type="ftr" sz="quarter" idx="11"/>
          </p:nvPr>
        </p:nvSpPr>
        <p:spPr>
          <a:xfrm>
            <a:off x="5257800" y="612648"/>
            <a:ext cx="1325880" cy="457200"/>
          </a:xfrm>
        </p:spPr>
        <p:txBody>
          <a:bodyPr/>
          <a:lstStyle/>
          <a:p>
            <a:endParaRPr lang="en-US"/>
          </a:p>
        </p:txBody>
      </p:sp>
      <p:sp>
        <p:nvSpPr>
          <p:cNvPr id="5" name="Slide Number Placeholder 4"/>
          <p:cNvSpPr>
            <a:spLocks noGrp="1"/>
          </p:cNvSpPr>
          <p:nvPr>
            <p:ph type="sldNum" sz="quarter" idx="12"/>
          </p:nvPr>
        </p:nvSpPr>
        <p:spPr>
          <a:xfrm>
            <a:off x="8174736" y="2272"/>
            <a:ext cx="762000" cy="365760"/>
          </a:xfrm>
        </p:spPr>
        <p:txBody>
          <a:bodyPr/>
          <a:lstStyle/>
          <a:p>
            <a:fld id="{5987C07D-F702-4E91-9B54-A510FFD7648E}"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7FB43F-DCE5-4080-A34C-ED45D4952E41}" type="datetimeFigureOut">
              <a:rPr lang="en-US" smtClean="0"/>
              <a:t>8/28/2014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527FB43F-DCE5-4080-A34C-ED45D4952E41}" type="datetimeFigureOut">
              <a:rPr lang="en-US" smtClean="0"/>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27FB43F-DCE5-4080-A34C-ED45D4952E41}" type="datetimeFigureOut">
              <a:rPr lang="en-US" smtClean="0"/>
              <a:t>8/28/2014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87C07D-F702-4E91-9B54-A510FFD7648E}"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27FB43F-DCE5-4080-A34C-ED45D4952E41}" type="datetimeFigureOut">
              <a:rPr lang="en-US" smtClean="0"/>
              <a:t>8/28/2014</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5987C07D-F702-4E91-9B54-A510FFD7648E}"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tara@ecfrpc.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City of Satellite Beach</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94" y="4572000"/>
            <a:ext cx="7821613" cy="1274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271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229600" cy="1066800"/>
          </a:xfrm>
        </p:spPr>
        <p:txBody>
          <a:bodyPr/>
          <a:lstStyle/>
          <a:p>
            <a:r>
              <a:rPr lang="en-US" dirty="0" smtClean="0"/>
              <a:t>Protecting Paradise </a:t>
            </a:r>
            <a:endParaRPr lang="en-US" dirty="0"/>
          </a:p>
        </p:txBody>
      </p:sp>
      <p:sp>
        <p:nvSpPr>
          <p:cNvPr id="3" name="Content Placeholder 2"/>
          <p:cNvSpPr>
            <a:spLocks noGrp="1"/>
          </p:cNvSpPr>
          <p:nvPr>
            <p:ph idx="1"/>
          </p:nvPr>
        </p:nvSpPr>
        <p:spPr>
          <a:xfrm>
            <a:off x="-152400" y="1066800"/>
            <a:ext cx="7620000" cy="5791200"/>
          </a:xfrm>
        </p:spPr>
        <p:txBody>
          <a:bodyPr>
            <a:normAutofit/>
          </a:bodyPr>
          <a:lstStyle/>
          <a:p>
            <a:r>
              <a:rPr lang="en-US" dirty="0" smtClean="0"/>
              <a:t>Conducting Vulnerability and Risk Assessments</a:t>
            </a:r>
          </a:p>
          <a:p>
            <a:pPr lvl="1"/>
            <a:endParaRPr lang="en-US" dirty="0" smtClean="0"/>
          </a:p>
          <a:p>
            <a:pPr lvl="1"/>
            <a:r>
              <a:rPr lang="en-US" dirty="0" smtClean="0"/>
              <a:t>Flood</a:t>
            </a:r>
          </a:p>
          <a:p>
            <a:pPr lvl="1"/>
            <a:r>
              <a:rPr lang="en-US" dirty="0" smtClean="0"/>
              <a:t>Storm Surge</a:t>
            </a:r>
          </a:p>
          <a:p>
            <a:pPr lvl="1"/>
            <a:r>
              <a:rPr lang="en-US" dirty="0" smtClean="0"/>
              <a:t>Erosion</a:t>
            </a:r>
          </a:p>
          <a:p>
            <a:pPr lvl="1"/>
            <a:r>
              <a:rPr lang="en-US" dirty="0" smtClean="0"/>
              <a:t>Sea Level Rise</a:t>
            </a:r>
          </a:p>
          <a:p>
            <a:pPr lvl="1"/>
            <a:endParaRPr lang="en-US" dirty="0"/>
          </a:p>
          <a:p>
            <a:pPr lvl="1"/>
            <a:endParaRPr lang="en-US" dirty="0" smtClean="0"/>
          </a:p>
          <a:p>
            <a:pPr lvl="1"/>
            <a:endParaRPr lang="en-US" dirty="0"/>
          </a:p>
          <a:p>
            <a:pPr lvl="1"/>
            <a:endParaRPr lang="en-US" dirty="0" smtClean="0"/>
          </a:p>
          <a:p>
            <a:pPr lvl="1"/>
            <a:endParaRPr lang="en-US" dirty="0" smtClean="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99" t="31491" r="45766" b="42094"/>
          <a:stretch/>
        </p:blipFill>
        <p:spPr bwMode="auto">
          <a:xfrm>
            <a:off x="2590800" y="1676400"/>
            <a:ext cx="6553201" cy="144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895600" y="3295471"/>
            <a:ext cx="6215742" cy="120032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US" dirty="0" smtClean="0"/>
              <a:t>Atlantic Coast</a:t>
            </a:r>
          </a:p>
          <a:p>
            <a:r>
              <a:rPr lang="en-US" dirty="0"/>
              <a:t>	</a:t>
            </a:r>
            <a:r>
              <a:rPr lang="en-US" dirty="0" smtClean="0"/>
              <a:t>Mean High </a:t>
            </a:r>
            <a:r>
              <a:rPr lang="en-US" dirty="0" err="1" smtClean="0"/>
              <a:t>High</a:t>
            </a:r>
            <a:r>
              <a:rPr lang="en-US" dirty="0" smtClean="0"/>
              <a:t> Water (NAVD88)</a:t>
            </a:r>
          </a:p>
          <a:p>
            <a:r>
              <a:rPr lang="en-US" dirty="0"/>
              <a:t>	</a:t>
            </a:r>
            <a:r>
              <a:rPr lang="en-US" dirty="0" smtClean="0"/>
              <a:t>USACE Low, Medium and High Projection Curves</a:t>
            </a:r>
          </a:p>
          <a:p>
            <a:r>
              <a:rPr lang="en-US" dirty="0"/>
              <a:t>	</a:t>
            </a:r>
            <a:r>
              <a:rPr lang="en-US" dirty="0" smtClean="0"/>
              <a:t>Planning Horizon: 2040, 2070, 2100</a:t>
            </a:r>
            <a:endParaRPr lang="en-US" dirty="0"/>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1" y="4724400"/>
            <a:ext cx="5979460" cy="14478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190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Public Kick-Off Meeting </a:t>
            </a:r>
            <a:br>
              <a:rPr lang="en-US" dirty="0"/>
            </a:br>
            <a:endParaRPr lang="en-US" dirty="0"/>
          </a:p>
        </p:txBody>
      </p:sp>
      <p:sp>
        <p:nvSpPr>
          <p:cNvPr id="3" name="Content Placeholder 2"/>
          <p:cNvSpPr>
            <a:spLocks noGrp="1"/>
          </p:cNvSpPr>
          <p:nvPr>
            <p:ph idx="1"/>
          </p:nvPr>
        </p:nvSpPr>
        <p:spPr>
          <a:xfrm>
            <a:off x="457200" y="1905000"/>
            <a:ext cx="8229600" cy="4325112"/>
          </a:xfrm>
        </p:spPr>
        <p:txBody>
          <a:bodyPr>
            <a:normAutofit/>
          </a:bodyPr>
          <a:lstStyle/>
          <a:p>
            <a:r>
              <a:rPr lang="en-US" dirty="0" smtClean="0"/>
              <a:t>Sept</a:t>
            </a:r>
            <a:r>
              <a:rPr lang="en-US" dirty="0"/>
              <a:t>. 23</a:t>
            </a:r>
          </a:p>
          <a:p>
            <a:endParaRPr lang="en-US" dirty="0" smtClean="0"/>
          </a:p>
          <a:p>
            <a:r>
              <a:rPr lang="en-US" dirty="0" smtClean="0"/>
              <a:t>Panel of Speakers</a:t>
            </a:r>
          </a:p>
          <a:p>
            <a:endParaRPr lang="en-US" dirty="0"/>
          </a:p>
          <a:p>
            <a:r>
              <a:rPr lang="en-US" dirty="0" smtClean="0"/>
              <a:t>Project Overview</a:t>
            </a:r>
          </a:p>
          <a:p>
            <a:pPr lvl="1"/>
            <a:r>
              <a:rPr lang="en-US" dirty="0" smtClean="0"/>
              <a:t>Vulnerability Overview</a:t>
            </a:r>
          </a:p>
          <a:p>
            <a:pPr lvl="1"/>
            <a:r>
              <a:rPr lang="en-US" dirty="0" smtClean="0"/>
              <a:t>AAA Education</a:t>
            </a:r>
          </a:p>
          <a:p>
            <a:endParaRPr lang="en-US" dirty="0"/>
          </a:p>
          <a:p>
            <a:r>
              <a:rPr lang="en-US" dirty="0" smtClean="0"/>
              <a:t>Public Engagement Activities</a:t>
            </a:r>
            <a:endParaRPr lang="en-US"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752600"/>
            <a:ext cx="4318906" cy="2478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7591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109728" indent="0">
              <a:buNone/>
            </a:pPr>
            <a:r>
              <a:rPr lang="en-US" dirty="0" smtClean="0"/>
              <a:t>Contact Information</a:t>
            </a:r>
          </a:p>
          <a:p>
            <a:pPr marL="411480" lvl="1" indent="0">
              <a:buNone/>
            </a:pPr>
            <a:r>
              <a:rPr lang="en-US" dirty="0" smtClean="0"/>
              <a:t>Tara McCue, AICP</a:t>
            </a:r>
          </a:p>
          <a:p>
            <a:pPr marL="411480" lvl="1" indent="0">
              <a:buNone/>
            </a:pPr>
            <a:r>
              <a:rPr lang="en-US" dirty="0" smtClean="0"/>
              <a:t>Director of Planning and Community Development</a:t>
            </a:r>
          </a:p>
          <a:p>
            <a:pPr marL="411480" lvl="1" indent="0">
              <a:buNone/>
            </a:pPr>
            <a:r>
              <a:rPr lang="en-US" dirty="0" smtClean="0"/>
              <a:t>East Central Florida Regional Planning Council</a:t>
            </a:r>
          </a:p>
          <a:p>
            <a:pPr marL="411480" lvl="1" indent="0">
              <a:buNone/>
            </a:pPr>
            <a:r>
              <a:rPr lang="en-US" dirty="0" smtClean="0">
                <a:hlinkClick r:id="rId2"/>
              </a:rPr>
              <a:t>tara@ecfrpc.org</a:t>
            </a:r>
            <a:endParaRPr lang="en-US" dirty="0" smtClean="0"/>
          </a:p>
          <a:p>
            <a:pPr marL="411480" lvl="1" indent="0">
              <a:buNone/>
            </a:pPr>
            <a:r>
              <a:rPr lang="en-US" dirty="0" smtClean="0"/>
              <a:t>407-262-7772 ext. 327</a:t>
            </a:r>
            <a:endParaRPr lang="en-US" dirty="0"/>
          </a:p>
        </p:txBody>
      </p:sp>
    </p:spTree>
    <p:extLst>
      <p:ext uri="{BB962C8B-B14F-4D97-AF65-F5344CB8AC3E}">
        <p14:creationId xmlns:p14="http://schemas.microsoft.com/office/powerpoint/2010/main" val="2081932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066800"/>
          </a:xfrm>
        </p:spPr>
        <p:txBody>
          <a:bodyPr/>
          <a:lstStyle/>
          <a:p>
            <a:r>
              <a:rPr lang="en-US" dirty="0" smtClean="0"/>
              <a:t>Satellite Beach</a:t>
            </a:r>
            <a:endParaRPr lang="en-US" dirty="0"/>
          </a:p>
        </p:txBody>
      </p:sp>
      <p:sp>
        <p:nvSpPr>
          <p:cNvPr id="5" name="Rectangle 4"/>
          <p:cNvSpPr/>
          <p:nvPr/>
        </p:nvSpPr>
        <p:spPr>
          <a:xfrm>
            <a:off x="381000" y="990600"/>
            <a:ext cx="3478837" cy="1200329"/>
          </a:xfrm>
          <a:prstGeom prst="rect">
            <a:avLst/>
          </a:prstGeom>
        </p:spPr>
        <p:txBody>
          <a:bodyPr wrap="none">
            <a:spAutoFit/>
          </a:bodyPr>
          <a:lstStyle/>
          <a:p>
            <a:pPr marL="285750" indent="-285750">
              <a:buFont typeface="Arial" panose="020B0604020202020204" pitchFamily="34" charset="0"/>
              <a:buChar char="•"/>
            </a:pPr>
            <a:r>
              <a:rPr lang="en-US" dirty="0" smtClean="0"/>
              <a:t>Total </a:t>
            </a:r>
            <a:r>
              <a:rPr lang="en-US" dirty="0"/>
              <a:t>area of 4.3 square </a:t>
            </a:r>
            <a:r>
              <a:rPr lang="en-US" dirty="0" smtClean="0"/>
              <a:t>miles</a:t>
            </a:r>
          </a:p>
          <a:p>
            <a:pPr marL="285750" indent="-285750">
              <a:buFont typeface="Arial" panose="020B0604020202020204" pitchFamily="34" charset="0"/>
              <a:buChar char="•"/>
            </a:pPr>
            <a:r>
              <a:rPr lang="en-US" dirty="0" smtClean="0"/>
              <a:t>Just over 10,000 residents</a:t>
            </a:r>
          </a:p>
          <a:p>
            <a:pPr marL="285750" indent="-285750">
              <a:buFont typeface="Arial" panose="020B0604020202020204" pitchFamily="34" charset="0"/>
              <a:buChar char="•"/>
            </a:pPr>
            <a:r>
              <a:rPr lang="en-US" dirty="0" smtClean="0"/>
              <a:t>98% built out</a:t>
            </a:r>
          </a:p>
          <a:p>
            <a:endParaRPr lang="en-US" dirty="0"/>
          </a:p>
        </p:txBody>
      </p:sp>
      <p:pic>
        <p:nvPicPr>
          <p:cNvPr id="1028"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3862" t="37486" r="68353" b="11183"/>
          <a:stretch/>
        </p:blipFill>
        <p:spPr bwMode="auto">
          <a:xfrm>
            <a:off x="4876800" y="2728435"/>
            <a:ext cx="3189514" cy="3899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6858000" y="4800600"/>
            <a:ext cx="457200" cy="400098"/>
          </a:xfrm>
          <a:prstGeom prst="star5">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17964" t="31667" r="58244" b="3378"/>
          <a:stretch/>
        </p:blipFill>
        <p:spPr bwMode="auto">
          <a:xfrm>
            <a:off x="66243" y="1905000"/>
            <a:ext cx="4108350" cy="475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522"/>
          <a:stretch/>
        </p:blipFill>
        <p:spPr bwMode="auto">
          <a:xfrm>
            <a:off x="4998071" y="714463"/>
            <a:ext cx="2946972" cy="1796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82000" y="6152595"/>
            <a:ext cx="560388"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9237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763000" cy="4325112"/>
          </a:xfrm>
        </p:spPr>
        <p:txBody>
          <a:bodyPr/>
          <a:lstStyle/>
          <a:p>
            <a:r>
              <a:rPr lang="en-US" dirty="0"/>
              <a:t>More than half of the City is less than six feet above mean sea level, and a quarter is less than four feet above mean sea level. </a:t>
            </a:r>
            <a:endParaRPr lang="en-US" dirty="0" smtClean="0"/>
          </a:p>
          <a:p>
            <a:r>
              <a:rPr lang="en-US" dirty="0" smtClean="0"/>
              <a:t>Total </a:t>
            </a:r>
            <a:r>
              <a:rPr lang="en-US" dirty="0"/>
              <a:t>water frontage of approximately 11.8 </a:t>
            </a:r>
            <a:r>
              <a:rPr lang="en-US" dirty="0" smtClean="0"/>
              <a:t>miles</a:t>
            </a:r>
          </a:p>
          <a:p>
            <a:r>
              <a:rPr lang="en-US" dirty="0" smtClean="0"/>
              <a:t>Much of the Atlantic Shoreline is “Critically Eroded”</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3505200"/>
            <a:ext cx="4621213"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0" y="6152595"/>
            <a:ext cx="560388"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9610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tara\Downloads\MP900447699.JPG"/>
          <p:cNvPicPr>
            <a:picLocks noChangeAspect="1" noChangeArrowheads="1"/>
          </p:cNvPicPr>
          <p:nvPr/>
        </p:nvPicPr>
        <p:blipFill>
          <a:blip r:embed="rId2" cstate="print">
            <a:lum bright="70000" contrast="-70000"/>
          </a:blip>
          <a:srcRect/>
          <a:stretch>
            <a:fillRect/>
          </a:stretch>
        </p:blipFill>
        <p:spPr bwMode="auto">
          <a:xfrm>
            <a:off x="-59485" y="0"/>
            <a:ext cx="9203485" cy="6858000"/>
          </a:xfrm>
          <a:prstGeom prst="rect">
            <a:avLst/>
          </a:prstGeom>
          <a:noFill/>
        </p:spPr>
      </p:pic>
      <p:sp>
        <p:nvSpPr>
          <p:cNvPr id="2" name="Title 1"/>
          <p:cNvSpPr>
            <a:spLocks noGrp="1"/>
          </p:cNvSpPr>
          <p:nvPr>
            <p:ph type="title"/>
          </p:nvPr>
        </p:nvSpPr>
        <p:spPr>
          <a:xfrm>
            <a:off x="427457" y="381000"/>
            <a:ext cx="8229600" cy="1066800"/>
          </a:xfrm>
        </p:spPr>
        <p:txBody>
          <a:bodyPr>
            <a:normAutofit fontScale="90000"/>
          </a:bodyPr>
          <a:lstStyle/>
          <a:p>
            <a:r>
              <a:rPr lang="en-US" dirty="0" smtClean="0">
                <a:solidFill>
                  <a:schemeClr val="tx1"/>
                </a:solidFill>
              </a:rPr>
              <a:t>Satellite Beach Climate Ready Estuaries Pilot Project </a:t>
            </a:r>
            <a:endParaRPr lang="en-US" dirty="0">
              <a:solidFill>
                <a:schemeClr val="tx1"/>
              </a:solidFill>
            </a:endParaRPr>
          </a:p>
        </p:txBody>
      </p:sp>
      <p:sp>
        <p:nvSpPr>
          <p:cNvPr id="3" name="Content Placeholder 2"/>
          <p:cNvSpPr>
            <a:spLocks noGrp="1"/>
          </p:cNvSpPr>
          <p:nvPr>
            <p:ph idx="1"/>
          </p:nvPr>
        </p:nvSpPr>
        <p:spPr>
          <a:xfrm>
            <a:off x="732257" y="1752600"/>
            <a:ext cx="7620000" cy="2819400"/>
          </a:xfrm>
        </p:spPr>
        <p:txBody>
          <a:bodyPr>
            <a:normAutofit fontScale="55000" lnSpcReduction="20000"/>
          </a:bodyPr>
          <a:lstStyle/>
          <a:p>
            <a:r>
              <a:rPr lang="en-US" sz="3600" dirty="0"/>
              <a:t>2009 – 2010</a:t>
            </a:r>
          </a:p>
          <a:p>
            <a:endParaRPr lang="en-US" sz="3600" dirty="0"/>
          </a:p>
          <a:p>
            <a:r>
              <a:rPr lang="en-US" sz="3600" dirty="0"/>
              <a:t>Grant by U.S. Environmental Protection Agency 2009 Climate Ready Estuaries Program</a:t>
            </a:r>
          </a:p>
          <a:p>
            <a:endParaRPr lang="en-US" sz="3600" dirty="0"/>
          </a:p>
          <a:p>
            <a:r>
              <a:rPr lang="en-US" sz="3600" dirty="0"/>
              <a:t>Investigate and assess </a:t>
            </a:r>
            <a:r>
              <a:rPr lang="en-US" sz="3600" dirty="0" smtClean="0"/>
              <a:t>the </a:t>
            </a:r>
            <a:r>
              <a:rPr lang="en-US" sz="3600" dirty="0"/>
              <a:t>potential effects of sea level rise on the </a:t>
            </a:r>
            <a:r>
              <a:rPr lang="en-US" sz="3600" dirty="0" smtClean="0"/>
              <a:t>City’s infrastructure </a:t>
            </a:r>
            <a:r>
              <a:rPr lang="en-US" sz="3600" dirty="0"/>
              <a:t>and </a:t>
            </a:r>
            <a:r>
              <a:rPr lang="en-US" sz="3600" dirty="0" smtClean="0"/>
              <a:t>resources</a:t>
            </a:r>
          </a:p>
          <a:p>
            <a:endParaRPr lang="en-US" sz="3600" dirty="0"/>
          </a:p>
          <a:p>
            <a:r>
              <a:rPr lang="en-US" sz="3600" dirty="0" smtClean="0"/>
              <a:t>Education and Outreach</a:t>
            </a:r>
            <a:endParaRPr lang="en-US" sz="3600" dirty="0"/>
          </a:p>
          <a:p>
            <a:endParaRPr lang="en-US" b="1" dirty="0" smtClean="0"/>
          </a:p>
          <a:p>
            <a:endParaRPr lang="en-US" b="1" dirty="0" smtClean="0">
              <a:solidFill>
                <a:schemeClr val="accent6">
                  <a:lumMod val="50000"/>
                </a:schemeClr>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057" y="4661580"/>
            <a:ext cx="7772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1077" y="6184584"/>
            <a:ext cx="560388"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17702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27800" y="0"/>
            <a:ext cx="5616200" cy="727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400" y="228600"/>
            <a:ext cx="3200400" cy="2862322"/>
          </a:xfrm>
          <a:prstGeom prst="rect">
            <a:avLst/>
          </a:prstGeom>
        </p:spPr>
        <p:txBody>
          <a:bodyPr wrap="square">
            <a:spAutoFit/>
          </a:bodyPr>
          <a:lstStyle/>
          <a:p>
            <a:r>
              <a:rPr lang="en-US" b="1" dirty="0" err="1" smtClean="0">
                <a:solidFill>
                  <a:schemeClr val="bg1"/>
                </a:solidFill>
              </a:rPr>
              <a:t>LiDAR</a:t>
            </a:r>
            <a:r>
              <a:rPr lang="en-US" b="1" dirty="0" smtClean="0">
                <a:solidFill>
                  <a:schemeClr val="bg1"/>
                </a:solidFill>
              </a:rPr>
              <a:t> </a:t>
            </a:r>
          </a:p>
          <a:p>
            <a:endParaRPr lang="en-US" b="1" dirty="0" smtClean="0">
              <a:solidFill>
                <a:schemeClr val="bg1"/>
              </a:solidFill>
            </a:endParaRPr>
          </a:p>
          <a:p>
            <a:r>
              <a:rPr lang="en-US" b="1" dirty="0">
                <a:solidFill>
                  <a:schemeClr val="bg1"/>
                </a:solidFill>
              </a:rPr>
              <a:t>V</a:t>
            </a:r>
            <a:r>
              <a:rPr lang="en-US" b="1" dirty="0" smtClean="0">
                <a:solidFill>
                  <a:schemeClr val="bg1"/>
                </a:solidFill>
              </a:rPr>
              <a:t>ertical datum NAVD88</a:t>
            </a:r>
          </a:p>
          <a:p>
            <a:endParaRPr lang="en-US" b="1" dirty="0" smtClean="0">
              <a:solidFill>
                <a:schemeClr val="bg1"/>
              </a:solidFill>
            </a:endParaRPr>
          </a:p>
          <a:p>
            <a:r>
              <a:rPr lang="en-US" b="1" dirty="0" smtClean="0">
                <a:solidFill>
                  <a:schemeClr val="bg1"/>
                </a:solidFill>
              </a:rPr>
              <a:t>Local adjustment based on Banana River data and SLR</a:t>
            </a:r>
          </a:p>
          <a:p>
            <a:r>
              <a:rPr lang="en-US" b="1" dirty="0" smtClean="0">
                <a:solidFill>
                  <a:schemeClr val="bg1"/>
                </a:solidFill>
              </a:rPr>
              <a:t>Final Adjusted MWL(2010) 			 -0.189m</a:t>
            </a:r>
            <a:endParaRPr lang="en-US" dirty="0">
              <a:solidFill>
                <a:schemeClr val="bg1"/>
              </a:solidFill>
            </a:endParaRPr>
          </a:p>
        </p:txBody>
      </p:sp>
    </p:spTree>
    <p:extLst>
      <p:ext uri="{BB962C8B-B14F-4D97-AF65-F5344CB8AC3E}">
        <p14:creationId xmlns:p14="http://schemas.microsoft.com/office/powerpoint/2010/main" val="45003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 y="457200"/>
            <a:ext cx="8229600" cy="1066800"/>
          </a:xfrm>
        </p:spPr>
        <p:txBody>
          <a:bodyPr/>
          <a:lstStyle/>
          <a:p>
            <a:r>
              <a:rPr lang="en-US" smtClean="0"/>
              <a:t>2013 </a:t>
            </a:r>
            <a:r>
              <a:rPr lang="en-US" dirty="0" smtClean="0"/>
              <a:t>Adaptation Action Area Policy</a:t>
            </a:r>
            <a:endParaRPr lang="en-US" dirty="0"/>
          </a:p>
        </p:txBody>
      </p:sp>
      <p:sp>
        <p:nvSpPr>
          <p:cNvPr id="3" name="Content Placeholder 2"/>
          <p:cNvSpPr>
            <a:spLocks noGrp="1"/>
          </p:cNvSpPr>
          <p:nvPr>
            <p:ph idx="1"/>
          </p:nvPr>
        </p:nvSpPr>
        <p:spPr>
          <a:xfrm>
            <a:off x="228600" y="1676400"/>
            <a:ext cx="8458200" cy="4898136"/>
          </a:xfrm>
        </p:spPr>
        <p:txBody>
          <a:bodyPr>
            <a:normAutofit fontScale="92500" lnSpcReduction="20000"/>
          </a:bodyPr>
          <a:lstStyle/>
          <a:p>
            <a:r>
              <a:rPr lang="en-US" dirty="0"/>
              <a:t>Objective </a:t>
            </a:r>
            <a:r>
              <a:rPr lang="en-US" dirty="0" smtClean="0"/>
              <a:t>1.12A - Development </a:t>
            </a:r>
            <a:r>
              <a:rPr lang="en-US" dirty="0"/>
              <a:t>and redevelopment within the City shall be permitted only when consistent with sound planning practices that shall protect life and property from the effects of coastal erosion, flooding, sea level rise, or damage to environmental systems</a:t>
            </a:r>
            <a:r>
              <a:rPr lang="en-US" dirty="0" smtClean="0"/>
              <a:t>.</a:t>
            </a:r>
          </a:p>
          <a:p>
            <a:endParaRPr lang="en-US" dirty="0" smtClean="0"/>
          </a:p>
          <a:p>
            <a:endParaRPr lang="en-US" dirty="0"/>
          </a:p>
          <a:p>
            <a:pPr lvl="1"/>
            <a:r>
              <a:rPr lang="en-US" dirty="0" smtClean="0"/>
              <a:t>Policy </a:t>
            </a:r>
            <a:r>
              <a:rPr lang="en-US" dirty="0"/>
              <a:t>1.12A.2 – The City of Satellite Beach designates the Adaptation Action Area (AAA) as that area which includes the CHHA and </a:t>
            </a:r>
            <a:r>
              <a:rPr lang="en-US" b="1" i="1" u="sng" dirty="0"/>
              <a:t>other areas of the City as may be identified by the City Council in the future </a:t>
            </a:r>
            <a:r>
              <a:rPr lang="en-US" dirty="0"/>
              <a:t>as being subject to coastal erosion, flooding, sea level rise, or damage to environmental systems.</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0" y="6152595"/>
            <a:ext cx="560388"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8276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Protecting Paradise</a:t>
            </a:r>
            <a:endParaRPr lang="en-US" dirty="0"/>
          </a:p>
        </p:txBody>
      </p:sp>
      <p:sp>
        <p:nvSpPr>
          <p:cNvPr id="3" name="Subtitle 2"/>
          <p:cNvSpPr>
            <a:spLocks noGrp="1"/>
          </p:cNvSpPr>
          <p:nvPr>
            <p:ph type="subTitle" idx="1"/>
          </p:nvPr>
        </p:nvSpPr>
        <p:spPr/>
        <p:txBody>
          <a:bodyPr/>
          <a:lstStyle/>
          <a:p>
            <a:r>
              <a:rPr lang="en-US" dirty="0" smtClean="0"/>
              <a:t>The City of Satellite Beach Community Resiliency Project</a:t>
            </a:r>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9866" y="0"/>
            <a:ext cx="2744133"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5410200"/>
            <a:ext cx="126682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J:\LOGOS\ECFRPC NewLogo\JPG\ecfrpclogo_circl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5419164"/>
            <a:ext cx="1266825"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938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8229600" cy="1066800"/>
          </a:xfrm>
        </p:spPr>
        <p:txBody>
          <a:bodyPr/>
          <a:lstStyle/>
          <a:p>
            <a:r>
              <a:rPr lang="en-US" dirty="0" smtClean="0"/>
              <a:t>Protecting Paradise Overview</a:t>
            </a:r>
            <a:endParaRPr lang="en-US" dirty="0"/>
          </a:p>
        </p:txBody>
      </p:sp>
      <p:sp>
        <p:nvSpPr>
          <p:cNvPr id="3" name="Content Placeholder 2"/>
          <p:cNvSpPr>
            <a:spLocks noGrp="1"/>
          </p:cNvSpPr>
          <p:nvPr>
            <p:ph idx="1"/>
          </p:nvPr>
        </p:nvSpPr>
        <p:spPr>
          <a:xfrm>
            <a:off x="228600" y="1676400"/>
            <a:ext cx="5638800" cy="4325112"/>
          </a:xfrm>
        </p:spPr>
        <p:txBody>
          <a:bodyPr/>
          <a:lstStyle/>
          <a:p>
            <a:r>
              <a:rPr lang="en-US" dirty="0" smtClean="0"/>
              <a:t>Florida Department of Protection Grant Program – Coastal Partnership Initiative</a:t>
            </a:r>
          </a:p>
          <a:p>
            <a:endParaRPr lang="en-US" dirty="0" smtClean="0"/>
          </a:p>
          <a:p>
            <a:r>
              <a:rPr lang="en-US" dirty="0"/>
              <a:t>D</a:t>
            </a:r>
            <a:r>
              <a:rPr lang="en-US" dirty="0" smtClean="0"/>
              <a:t>evelopment </a:t>
            </a:r>
            <a:r>
              <a:rPr lang="en-US" dirty="0"/>
              <a:t>and implementation of </a:t>
            </a:r>
            <a:r>
              <a:rPr lang="en-US" dirty="0" smtClean="0"/>
              <a:t>AAA criteria </a:t>
            </a:r>
            <a:r>
              <a:rPr lang="en-US" dirty="0"/>
              <a:t>and resiliency </a:t>
            </a:r>
            <a:r>
              <a:rPr lang="en-US" dirty="0" smtClean="0"/>
              <a:t>strategies for Satellite Beach</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6963" y="1752600"/>
            <a:ext cx="3133698"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37113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38200"/>
            <a:ext cx="3886200" cy="1066800"/>
          </a:xfrm>
        </p:spPr>
        <p:txBody>
          <a:bodyPr>
            <a:normAutofit/>
          </a:bodyPr>
          <a:lstStyle/>
          <a:p>
            <a:r>
              <a:rPr lang="en-US" sz="3000" dirty="0"/>
              <a:t>Project</a:t>
            </a:r>
            <a:r>
              <a:rPr lang="en-US" dirty="0" smtClean="0"/>
              <a:t> </a:t>
            </a:r>
            <a:r>
              <a:rPr lang="en-US" sz="3000" dirty="0"/>
              <a:t>Team</a:t>
            </a:r>
          </a:p>
        </p:txBody>
      </p:sp>
      <p:sp>
        <p:nvSpPr>
          <p:cNvPr id="3" name="Content Placeholder 2"/>
          <p:cNvSpPr>
            <a:spLocks noGrp="1"/>
          </p:cNvSpPr>
          <p:nvPr>
            <p:ph idx="1"/>
          </p:nvPr>
        </p:nvSpPr>
        <p:spPr>
          <a:xfrm>
            <a:off x="76200" y="2198914"/>
            <a:ext cx="3733800" cy="4325112"/>
          </a:xfrm>
        </p:spPr>
        <p:txBody>
          <a:bodyPr>
            <a:normAutofit/>
          </a:bodyPr>
          <a:lstStyle/>
          <a:p>
            <a:r>
              <a:rPr lang="en-US" sz="1600" dirty="0" smtClean="0"/>
              <a:t>City of Satellite Beach</a:t>
            </a:r>
          </a:p>
          <a:p>
            <a:r>
              <a:rPr lang="en-US" sz="1600" dirty="0" smtClean="0"/>
              <a:t>East Central Florida Regional Planning Council</a:t>
            </a:r>
          </a:p>
          <a:p>
            <a:r>
              <a:rPr lang="en-US" sz="1600" dirty="0" smtClean="0"/>
              <a:t>Brevard County </a:t>
            </a:r>
          </a:p>
          <a:p>
            <a:r>
              <a:rPr lang="en-US" sz="1600" dirty="0" smtClean="0"/>
              <a:t>Florida Institute of Technology</a:t>
            </a:r>
          </a:p>
          <a:p>
            <a:r>
              <a:rPr lang="en-US" sz="1600" dirty="0" smtClean="0"/>
              <a:t>Florida Department of Economic Opportunity</a:t>
            </a:r>
          </a:p>
          <a:p>
            <a:r>
              <a:rPr lang="en-US" sz="1600" dirty="0" smtClean="0"/>
              <a:t>UF – Florida Sea Grant </a:t>
            </a:r>
            <a:endParaRPr lang="en-US" sz="16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129" y="4800600"/>
            <a:ext cx="2818071" cy="1621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2"/>
          <p:cNvSpPr txBox="1">
            <a:spLocks/>
          </p:cNvSpPr>
          <p:nvPr/>
        </p:nvSpPr>
        <p:spPr>
          <a:xfrm>
            <a:off x="4191000" y="2133600"/>
            <a:ext cx="4953000" cy="5334000"/>
          </a:xfrm>
          <a:prstGeom prst="rect">
            <a:avLst/>
          </a:prstGeom>
        </p:spPr>
        <p:txBody>
          <a:bodyPr vert="horz">
            <a:normAutofit/>
          </a:bodyPr>
          <a:lst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a:lstStyle>
          <a:p>
            <a:r>
              <a:rPr lang="en-US" sz="1600" dirty="0" smtClean="0"/>
              <a:t>City of Satellite Beach</a:t>
            </a:r>
          </a:p>
          <a:p>
            <a:r>
              <a:rPr lang="en-US" sz="1600" dirty="0" smtClean="0"/>
              <a:t>East Central Florida Regional Planning Council</a:t>
            </a:r>
          </a:p>
          <a:p>
            <a:r>
              <a:rPr lang="en-US" sz="1600" dirty="0" smtClean="0"/>
              <a:t>Brevard County </a:t>
            </a:r>
          </a:p>
          <a:p>
            <a:r>
              <a:rPr lang="en-US" sz="1600" dirty="0" smtClean="0"/>
              <a:t>Volusia County</a:t>
            </a:r>
          </a:p>
          <a:p>
            <a:r>
              <a:rPr lang="en-US" sz="1600" dirty="0" smtClean="0"/>
              <a:t>Florida Institute of Technology</a:t>
            </a:r>
          </a:p>
          <a:p>
            <a:r>
              <a:rPr lang="en-US" sz="1600" dirty="0" smtClean="0"/>
              <a:t>Florida Department of Economic Opportunity</a:t>
            </a:r>
          </a:p>
          <a:p>
            <a:r>
              <a:rPr lang="en-US" sz="1600" dirty="0"/>
              <a:t>U.S Army Corps of Engineers – Planning and Policy Division</a:t>
            </a:r>
          </a:p>
          <a:p>
            <a:r>
              <a:rPr lang="en-US" sz="1600" dirty="0" smtClean="0"/>
              <a:t>UF – Florida Sea Grant </a:t>
            </a:r>
          </a:p>
          <a:p>
            <a:r>
              <a:rPr lang="en-US" sz="1600" dirty="0" smtClean="0"/>
              <a:t>UF - </a:t>
            </a:r>
            <a:r>
              <a:rPr lang="en-US" sz="1600" dirty="0" err="1" smtClean="0"/>
              <a:t>GeoPlan</a:t>
            </a:r>
            <a:endParaRPr lang="en-US" sz="1600" dirty="0" smtClean="0"/>
          </a:p>
          <a:p>
            <a:r>
              <a:rPr lang="en-US" sz="1600" dirty="0" smtClean="0"/>
              <a:t>Space Coast TPO </a:t>
            </a:r>
          </a:p>
          <a:p>
            <a:r>
              <a:rPr lang="en-US" sz="1600" dirty="0" smtClean="0"/>
              <a:t>River to Sea TPO</a:t>
            </a:r>
          </a:p>
          <a:p>
            <a:r>
              <a:rPr lang="en-US" sz="1600" dirty="0" smtClean="0"/>
              <a:t>FDOT</a:t>
            </a:r>
          </a:p>
          <a:p>
            <a:r>
              <a:rPr lang="en-US" sz="1600" dirty="0" smtClean="0"/>
              <a:t>NOAA – Melbourne Office</a:t>
            </a:r>
          </a:p>
          <a:p>
            <a:r>
              <a:rPr lang="en-US" sz="1600" dirty="0" smtClean="0"/>
              <a:t>Environmental Remediation</a:t>
            </a:r>
          </a:p>
          <a:p>
            <a:endParaRPr lang="en-US" sz="1600" dirty="0" smtClean="0"/>
          </a:p>
          <a:p>
            <a:endParaRPr lang="en-US" sz="1600" dirty="0"/>
          </a:p>
        </p:txBody>
      </p:sp>
      <p:sp>
        <p:nvSpPr>
          <p:cNvPr id="6" name="Title 1"/>
          <p:cNvSpPr txBox="1">
            <a:spLocks/>
          </p:cNvSpPr>
          <p:nvPr/>
        </p:nvSpPr>
        <p:spPr>
          <a:xfrm>
            <a:off x="4343400" y="762000"/>
            <a:ext cx="4343400" cy="1066800"/>
          </a:xfrm>
          <a:prstGeom prst="rect">
            <a:avLst/>
          </a:prstGeom>
        </p:spPr>
        <p:txBody>
          <a:bodyPr vert="horz" anchor="ctr">
            <a:normAutofit fontScale="75000" lnSpcReduction="200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en-US" dirty="0" smtClean="0"/>
              <a:t/>
            </a:r>
            <a:br>
              <a:rPr lang="en-US" dirty="0" smtClean="0"/>
            </a:br>
            <a:r>
              <a:rPr lang="en-US" dirty="0" smtClean="0"/>
              <a:t>Technical Advisory Team</a:t>
            </a:r>
            <a:endParaRPr lang="en-US" dirty="0"/>
          </a:p>
        </p:txBody>
      </p:sp>
    </p:spTree>
    <p:extLst>
      <p:ext uri="{BB962C8B-B14F-4D97-AF65-F5344CB8AC3E}">
        <p14:creationId xmlns:p14="http://schemas.microsoft.com/office/powerpoint/2010/main" val="28981965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410</TotalTime>
  <Words>411</Words>
  <Application>Microsoft Office PowerPoint</Application>
  <PresentationFormat>On-screen Show (4:3)</PresentationFormat>
  <Paragraphs>89</Paragraphs>
  <Slides>12</Slides>
  <Notes>4</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Urban</vt:lpstr>
      <vt:lpstr>City of Satellite Beach</vt:lpstr>
      <vt:lpstr>Satellite Beach</vt:lpstr>
      <vt:lpstr>PowerPoint Presentation</vt:lpstr>
      <vt:lpstr>Satellite Beach Climate Ready Estuaries Pilot Project </vt:lpstr>
      <vt:lpstr>PowerPoint Presentation</vt:lpstr>
      <vt:lpstr>2013 Adaptation Action Area Policy</vt:lpstr>
      <vt:lpstr>Protecting Paradise</vt:lpstr>
      <vt:lpstr>Protecting Paradise Overview</vt:lpstr>
      <vt:lpstr>Project Team</vt:lpstr>
      <vt:lpstr>Protecting Paradise </vt:lpstr>
      <vt:lpstr>Public Kick-Off Meeting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Paradise</dc:title>
  <dc:creator>Tara McCue</dc:creator>
  <cp:lastModifiedBy>Admin</cp:lastModifiedBy>
  <cp:revision>30</cp:revision>
  <dcterms:created xsi:type="dcterms:W3CDTF">2014-07-30T17:30:54Z</dcterms:created>
  <dcterms:modified xsi:type="dcterms:W3CDTF">2014-08-28T16:04:22Z</dcterms:modified>
</cp:coreProperties>
</file>